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wav"/>
  <Default Extension="wdp" ContentType="image/vnd.ms-photo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16" r:id="rId1"/>
    <p:sldMasterId id="2147483828" r:id="rId2"/>
  </p:sldMasterIdLst>
  <p:sldIdLst>
    <p:sldId id="270" r:id="rId3"/>
    <p:sldId id="259" r:id="rId4"/>
    <p:sldId id="257" r:id="rId5"/>
    <p:sldId id="256" r:id="rId6"/>
    <p:sldId id="264" r:id="rId7"/>
    <p:sldId id="260" r:id="rId8"/>
    <p:sldId id="261" r:id="rId9"/>
    <p:sldId id="263" r:id="rId10"/>
    <p:sldId id="262" r:id="rId11"/>
    <p:sldId id="265" r:id="rId12"/>
    <p:sldId id="266" r:id="rId13"/>
    <p:sldId id="267" r:id="rId14"/>
    <p:sldId id="272" r:id="rId15"/>
    <p:sldId id="271" r:id="rId16"/>
    <p:sldId id="268" r:id="rId17"/>
    <p:sldId id="269" r:id="rId18"/>
    <p:sldId id="274" r:id="rId19"/>
    <p:sldId id="273" r:id="rId2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DA37D80-6434-44D0-A028-1B22A696006F}" styleName="Светлый стиль 3 - акцент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1440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" Type="http://schemas.openxmlformats.org/officeDocument/2006/relationships/slide" Target="slides/slide1.xml"/><Relationship Id="rId21" Type="http://schemas.openxmlformats.org/officeDocument/2006/relationships/presProps" Target="pres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рямоугольник 1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3" name="Скругленный прямоугольник 12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295400" y="3200400"/>
            <a:ext cx="6400800" cy="1600200"/>
          </a:xfrm>
        </p:spPr>
        <p:txBody>
          <a:bodyPr/>
          <a:lstStyle>
            <a:lvl1pPr marL="0" indent="0" algn="ctr">
              <a:buNone/>
              <a:defRPr sz="26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29.12.2016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 lIns="0" tIns="0" rIns="0" bIns="0">
            <a:noAutofit/>
          </a:bodyPr>
          <a:lstStyle>
            <a:lvl1pPr>
              <a:defRPr sz="1400">
                <a:solidFill>
                  <a:srgbClr val="FFFFFF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62931" y="1449303"/>
            <a:ext cx="9021537" cy="1527349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>
          <a:xfrm>
            <a:off x="62931" y="1396720"/>
            <a:ext cx="9021537" cy="120580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>
            <a:off x="62931" y="2976649"/>
            <a:ext cx="9021537" cy="110532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57200" y="1505930"/>
            <a:ext cx="8229600" cy="1470025"/>
          </a:xfrm>
        </p:spPr>
        <p:txBody>
          <a:bodyPr anchor="ctr"/>
          <a:lstStyle>
            <a:lvl1pPr algn="ctr">
              <a:defRPr lang="en-US" dirty="0">
                <a:solidFill>
                  <a:srgbClr val="FFFFFF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29.12.2016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41"/>
            <a:ext cx="201168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914400" y="274640"/>
            <a:ext cx="55626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29.12.2016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C025B74-6062-4746-BE0C-C990F7565EB7}" type="slidenum">
              <a:rPr lang="ru-RU" altLang="ru-RU">
                <a:solidFill>
                  <a:srgbClr val="000000"/>
                </a:solidFill>
              </a:rPr>
              <a:pPr/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3081599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95C1D70-438B-4D2C-8713-561E12CD2DDF}" type="slidenum">
              <a:rPr lang="ru-RU" altLang="ru-RU">
                <a:solidFill>
                  <a:srgbClr val="000000"/>
                </a:solidFill>
              </a:rPr>
              <a:pPr/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5427725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0B1AEC7-BDD2-46C7-8304-42D9E0C11470}" type="slidenum">
              <a:rPr lang="ru-RU" altLang="ru-RU">
                <a:solidFill>
                  <a:srgbClr val="000000"/>
                </a:solidFill>
              </a:rPr>
              <a:pPr/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9774031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57C17C1-9BD7-4038-B585-CC395E66E151}" type="slidenum">
              <a:rPr lang="ru-RU" altLang="ru-RU">
                <a:solidFill>
                  <a:srgbClr val="000000"/>
                </a:solidFill>
              </a:rPr>
              <a:pPr/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7987752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6C6A924-766E-48CB-8C86-6B933FEAA10F}" type="slidenum">
              <a:rPr lang="ru-RU" altLang="ru-RU">
                <a:solidFill>
                  <a:srgbClr val="000000"/>
                </a:solidFill>
              </a:rPr>
              <a:pPr/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472692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B5ABECE-7342-4CF4-B28C-45AEECB83A46}" type="slidenum">
              <a:rPr lang="ru-RU" altLang="ru-RU">
                <a:solidFill>
                  <a:srgbClr val="000000"/>
                </a:solidFill>
              </a:rPr>
              <a:pPr/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6960447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2A80CA3-1949-4551-866B-43106D9841A4}" type="slidenum">
              <a:rPr lang="ru-RU" altLang="ru-RU">
                <a:solidFill>
                  <a:srgbClr val="000000"/>
                </a:solidFill>
              </a:rPr>
              <a:pPr/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3505867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2F81454-27EE-47AC-AC73-1FE8884D9201}" type="slidenum">
              <a:rPr lang="ru-RU" altLang="ru-RU">
                <a:solidFill>
                  <a:srgbClr val="000000"/>
                </a:solidFill>
              </a:rPr>
              <a:pPr/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31312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29.12.2016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Объект 7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7772400" cy="45720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FD57536-C98C-4C99-B1E6-69CD1EC349B5}" type="slidenum">
              <a:rPr lang="ru-RU" altLang="ru-RU">
                <a:solidFill>
                  <a:srgbClr val="000000"/>
                </a:solidFill>
              </a:rPr>
              <a:pPr/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0849302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272E731-8AA4-4177-B769-AC4532A9D618}" type="slidenum">
              <a:rPr lang="ru-RU" altLang="ru-RU">
                <a:solidFill>
                  <a:srgbClr val="000000"/>
                </a:solidFill>
              </a:rPr>
              <a:pPr/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8670898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E22502F-BFDA-481E-AF85-FC50688693F0}" type="slidenum">
              <a:rPr lang="ru-RU" altLang="ru-RU">
                <a:solidFill>
                  <a:srgbClr val="000000"/>
                </a:solidFill>
              </a:rPr>
              <a:pPr/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063893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0" name="Скругленный прямоугольник 9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3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952500"/>
            <a:ext cx="7772400" cy="1362075"/>
          </a:xfrm>
        </p:spPr>
        <p:txBody>
          <a:bodyPr anchor="b" anchorCtr="0"/>
          <a:lstStyle>
            <a:lvl1pPr algn="l">
              <a:buNone/>
              <a:defRPr sz="4000" b="0" cap="none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547938"/>
            <a:ext cx="7772400" cy="1338262"/>
          </a:xfrm>
        </p:spPr>
        <p:txBody>
          <a:bodyPr anchor="t" anchorCtr="0"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29.12.2016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800100" y="6172200"/>
            <a:ext cx="4000500" cy="457200"/>
          </a:xfrm>
        </p:spPr>
        <p:txBody>
          <a:bodyPr/>
          <a:lstStyle/>
          <a:p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 flipV="1">
            <a:off x="69412" y="2376830"/>
            <a:ext cx="9013515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69146" y="2341475"/>
            <a:ext cx="9013781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>
            <a:off x="68306" y="2468880"/>
            <a:ext cx="9014621" cy="45720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29.12.2016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9" name="Объект 8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Объект 10"/>
          <p:cNvSpPr>
            <a:spLocks noGrp="1"/>
          </p:cNvSpPr>
          <p:nvPr>
            <p:ph sz="quarter" idx="2"/>
          </p:nvPr>
        </p:nvSpPr>
        <p:spPr>
          <a:xfrm>
            <a:off x="493395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9530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29.12.2016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Объект 10"/>
          <p:cNvSpPr>
            <a:spLocks noGrp="1"/>
          </p:cNvSpPr>
          <p:nvPr>
            <p:ph sz="half" idx="2"/>
          </p:nvPr>
        </p:nvSpPr>
        <p:spPr>
          <a:xfrm>
            <a:off x="9144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Объект 12"/>
          <p:cNvSpPr>
            <a:spLocks noGrp="1"/>
          </p:cNvSpPr>
          <p:nvPr>
            <p:ph sz="half" idx="4"/>
          </p:nvPr>
        </p:nvSpPr>
        <p:spPr>
          <a:xfrm>
            <a:off x="49530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29.12.2016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29.12.2016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9" name="Скругленный прямоугольник 8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 algn="l">
              <a:buNone/>
              <a:defRPr sz="4000" b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914400" y="1600200"/>
            <a:ext cx="1905000" cy="4495800"/>
          </a:xfrm>
        </p:spPr>
        <p:txBody>
          <a:bodyPr/>
          <a:lstStyle>
            <a:lvl1pPr marL="0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29.12.2016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Объект 10"/>
          <p:cNvSpPr>
            <a:spLocks noGrp="1"/>
          </p:cNvSpPr>
          <p:nvPr>
            <p:ph sz="quarter" idx="1"/>
          </p:nvPr>
        </p:nvSpPr>
        <p:spPr>
          <a:xfrm>
            <a:off x="2971800" y="1600200"/>
            <a:ext cx="5715000" cy="44958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4900550"/>
            <a:ext cx="7315200" cy="522288"/>
          </a:xfrm>
        </p:spPr>
        <p:txBody>
          <a:bodyPr anchor="ctr">
            <a:noAutofit/>
          </a:bodyPr>
          <a:lstStyle>
            <a:lvl1pPr algn="l">
              <a:buNone/>
              <a:defRPr sz="2800" b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914400" y="5445825"/>
            <a:ext cx="7315200" cy="685800"/>
          </a:xfrm>
        </p:spPr>
        <p:txBody>
          <a:bodyPr/>
          <a:lstStyle>
            <a:lvl1pPr marL="0" indent="0">
              <a:buFontTx/>
              <a:buNone/>
              <a:defRPr sz="16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29.12.2016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914400" y="6172200"/>
            <a:ext cx="3886200" cy="457200"/>
          </a:xfrm>
        </p:spPr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 flipV="1">
            <a:off x="68307" y="4683555"/>
            <a:ext cx="9006840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>
          <a:xfrm>
            <a:off x="68508" y="4650474"/>
            <a:ext cx="9006639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оугольник 12"/>
          <p:cNvSpPr/>
          <p:nvPr/>
        </p:nvSpPr>
        <p:spPr>
          <a:xfrm>
            <a:off x="68510" y="4773224"/>
            <a:ext cx="9006637" cy="48807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68308" y="66675"/>
            <a:ext cx="9001873" cy="4581525"/>
          </a:xfrm>
          <a:prstGeom prst="round2SameRect">
            <a:avLst>
              <a:gd name="adj1" fmla="val 7101"/>
              <a:gd name="adj2" fmla="val 0"/>
            </a:avLst>
          </a:prstGeom>
          <a:solidFill>
            <a:schemeClr val="bg2"/>
          </a:solidFill>
          <a:ln w="6350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8" name="Скругленный прямоугольник 7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1143000"/>
          </a:xfrm>
          <a:prstGeom prst="rect">
            <a:avLst/>
          </a:prstGeom>
        </p:spPr>
        <p:txBody>
          <a:bodyPr bIns="91440" anchor="b" anchorCtr="0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7772400" cy="45720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6172200" y="6191250"/>
            <a:ext cx="2476500" cy="476250"/>
          </a:xfrm>
          <a:prstGeom prst="rect">
            <a:avLst/>
          </a:prstGeom>
        </p:spPr>
        <p:txBody>
          <a:bodyPr anchor="ctr" anchorCtr="0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29.12.2016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914400" y="6172200"/>
            <a:ext cx="3962400" cy="457200"/>
          </a:xfrm>
          <a:prstGeom prst="rect">
            <a:avLst/>
          </a:prstGeom>
        </p:spPr>
        <p:txBody>
          <a:bodyPr anchor="ctr" anchorCtr="0"/>
          <a:lstStyle>
            <a:lvl1pPr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146304" y="6210300"/>
            <a:ext cx="457200" cy="457200"/>
          </a:xfrm>
          <a:prstGeom prst="ellipse">
            <a:avLst/>
          </a:prstGeom>
          <a:solidFill>
            <a:schemeClr val="accent1"/>
          </a:solidFill>
        </p:spPr>
        <p:txBody>
          <a:bodyPr wrap="none" lIns="0" tIns="0" rIns="0" bIns="0" anchor="ctr" anchorCtr="1">
            <a:noAutofit/>
          </a:bodyPr>
          <a:lstStyle>
            <a:lvl1pPr algn="ctr" eaLnBrk="1" latinLnBrk="0" hangingPunct="1">
              <a:defRPr kumimoji="0" sz="14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17" r:id="rId1"/>
    <p:sldLayoutId id="2147483818" r:id="rId2"/>
    <p:sldLayoutId id="2147483819" r:id="rId3"/>
    <p:sldLayoutId id="2147483820" r:id="rId4"/>
    <p:sldLayoutId id="2147483821" r:id="rId5"/>
    <p:sldLayoutId id="2147483822" r:id="rId6"/>
    <p:sldLayoutId id="2147483823" r:id="rId7"/>
    <p:sldLayoutId id="2147483824" r:id="rId8"/>
    <p:sldLayoutId id="2147483825" r:id="rId9"/>
    <p:sldLayoutId id="2147483826" r:id="rId10"/>
    <p:sldLayoutId id="2147483827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580"/>
        </a:spcBef>
        <a:buClr>
          <a:schemeClr val="accent1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28600" algn="l" rtl="0" eaLnBrk="1" latinLnBrk="0" hangingPunct="1">
        <a:spcBef>
          <a:spcPts val="370"/>
        </a:spcBef>
        <a:buClr>
          <a:schemeClr val="accent2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SzPct val="8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370"/>
        </a:spcBef>
        <a:buClr>
          <a:schemeClr val="accent3"/>
        </a:buClr>
        <a:buSzPct val="8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70"/>
        </a:spcBef>
        <a:buClr>
          <a:schemeClr val="accent3"/>
        </a:buClr>
        <a:buFontTx/>
        <a:buChar char="o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228600" algn="l" rtl="0" eaLnBrk="1" latinLnBrk="0" hangingPunct="1">
        <a:spcBef>
          <a:spcPts val="370"/>
        </a:spcBef>
        <a:buClr>
          <a:schemeClr val="accent3"/>
        </a:buClr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228600" algn="l" rtl="0" eaLnBrk="1" latinLnBrk="0" hangingPunct="1">
        <a:spcBef>
          <a:spcPts val="370"/>
        </a:spcBef>
        <a:buClr>
          <a:schemeClr val="accent2"/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228600" algn="l" rtl="0" eaLnBrk="1" latinLnBrk="0" hangingPunct="1">
        <a:spcBef>
          <a:spcPts val="370"/>
        </a:spcBef>
        <a:buClr>
          <a:schemeClr val="accent2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altLang="ru-RU" smtClean="0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altLang="ru-RU" smtClean="0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DFF6D915-9D97-4B3B-860E-C1C8CDC0A569}" type="slidenum">
              <a:rPr lang="ru-RU" altLang="ru-RU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ru-RU" altLang="ru-RU" smtClean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211717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9" r:id="rId1"/>
    <p:sldLayoutId id="2147483830" r:id="rId2"/>
    <p:sldLayoutId id="2147483831" r:id="rId3"/>
    <p:sldLayoutId id="2147483832" r:id="rId4"/>
    <p:sldLayoutId id="2147483833" r:id="rId5"/>
    <p:sldLayoutId id="2147483834" r:id="rId6"/>
    <p:sldLayoutId id="2147483835" r:id="rId7"/>
    <p:sldLayoutId id="2147483836" r:id="rId8"/>
    <p:sldLayoutId id="2147483837" r:id="rId9"/>
    <p:sldLayoutId id="2147483838" r:id="rId10"/>
    <p:sldLayoutId id="2147483839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5" Type="http://schemas.microsoft.com/office/2007/relationships/hdphoto" Target="../media/hdphoto4.wdp"/><Relationship Id="rId4" Type="http://schemas.openxmlformats.org/officeDocument/2006/relationships/image" Target="../media/image16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hyperlink" Target="http://learningapps.org/display?v=pqmkrb5aa16" TargetMode="Externa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gif"/><Relationship Id="rId13" Type="http://schemas.openxmlformats.org/officeDocument/2006/relationships/image" Target="../media/image27.gif"/><Relationship Id="rId3" Type="http://schemas.openxmlformats.org/officeDocument/2006/relationships/slideLayout" Target="../slideLayouts/slideLayout18.xml"/><Relationship Id="rId7" Type="http://schemas.openxmlformats.org/officeDocument/2006/relationships/image" Target="../media/image21.jpeg"/><Relationship Id="rId12" Type="http://schemas.openxmlformats.org/officeDocument/2006/relationships/image" Target="../media/image26.gif"/><Relationship Id="rId2" Type="http://schemas.openxmlformats.org/officeDocument/2006/relationships/audio" Target="../media/media1.WAV"/><Relationship Id="rId1" Type="http://schemas.microsoft.com/office/2007/relationships/media" Target="../media/media1.WAV"/><Relationship Id="rId6" Type="http://schemas.openxmlformats.org/officeDocument/2006/relationships/image" Target="../media/image20.jpeg"/><Relationship Id="rId11" Type="http://schemas.openxmlformats.org/officeDocument/2006/relationships/image" Target="../media/image25.gif"/><Relationship Id="rId5" Type="http://schemas.openxmlformats.org/officeDocument/2006/relationships/image" Target="../media/image19.jpeg"/><Relationship Id="rId15" Type="http://schemas.openxmlformats.org/officeDocument/2006/relationships/image" Target="../media/image29.png"/><Relationship Id="rId10" Type="http://schemas.openxmlformats.org/officeDocument/2006/relationships/image" Target="../media/image24.gif"/><Relationship Id="rId4" Type="http://schemas.openxmlformats.org/officeDocument/2006/relationships/image" Target="../media/image18.jpeg"/><Relationship Id="rId9" Type="http://schemas.openxmlformats.org/officeDocument/2006/relationships/image" Target="../media/image23.gif"/><Relationship Id="rId14" Type="http://schemas.openxmlformats.org/officeDocument/2006/relationships/image" Target="../media/image28.gif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hyperlink" Target="http://fcior.edu.ru/catalog/srednee_obshee?discipline_oo=6&amp;class=10&amp;learning_character=&amp;accessibility_restriction=&amp;page=49" TargetMode="Externa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image" Target="../media/image14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2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http://fcior.edu.ru/catalog/srednee_obshee?discipline_oo=6&amp;class=10&amp;learning_character=&amp;accessibility_restriction=&amp;page=49" TargetMode="External"/><Relationship Id="rId2" Type="http://schemas.openxmlformats.org/officeDocument/2006/relationships/hyperlink" Target="http://it-n.ru/communities.aspx?cat_no=5025&amp;lib_no=18630&amp;tmpl=lib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learningapps.org/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jpeg"/><Relationship Id="rId4" Type="http://schemas.openxmlformats.org/officeDocument/2006/relationships/image" Target="../media/image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image" Target="../media/image14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Виды </a:t>
            </a:r>
            <a:r>
              <a:rPr lang="ru-RU" b="1" dirty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памяти и их роль в устройстве </a:t>
            </a:r>
            <a:r>
              <a:rPr lang="ru-RU" b="1" dirty="0" smtClean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компьютера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67544" y="2547938"/>
            <a:ext cx="8027169" cy="2321222"/>
          </a:xfrm>
        </p:spPr>
        <p:txBody>
          <a:bodyPr>
            <a:normAutofit fontScale="92500" lnSpcReduction="10000"/>
          </a:bodyPr>
          <a:lstStyle/>
          <a:p>
            <a:endParaRPr lang="ru-RU" sz="3500" dirty="0" smtClean="0">
              <a:latin typeface="Arial Black" panose="020B0A04020102020204" pitchFamily="34" charset="0"/>
            </a:endParaRPr>
          </a:p>
          <a:p>
            <a:r>
              <a:rPr lang="ru-RU" sz="3500" dirty="0" smtClean="0">
                <a:latin typeface="Arial Black" panose="020B0A04020102020204" pitchFamily="34" charset="0"/>
              </a:rPr>
              <a:t>Тест </a:t>
            </a:r>
            <a:r>
              <a:rPr lang="ru-RU" sz="3500" dirty="0" smtClean="0">
                <a:latin typeface="Arial Black" panose="020B0A04020102020204" pitchFamily="34" charset="0"/>
              </a:rPr>
              <a:t>на </a:t>
            </a:r>
            <a:r>
              <a:rPr lang="ru-RU" sz="3500" dirty="0" smtClean="0">
                <a:latin typeface="Arial Black" panose="020B0A04020102020204" pitchFamily="34" charset="0"/>
              </a:rPr>
              <a:t>компьютере</a:t>
            </a:r>
          </a:p>
          <a:p>
            <a:r>
              <a:rPr lang="ru-RU" sz="2800" dirty="0" smtClean="0">
                <a:latin typeface="Arial Black" panose="020B0A04020102020204" pitchFamily="34" charset="0"/>
              </a:rPr>
              <a:t> </a:t>
            </a:r>
          </a:p>
          <a:p>
            <a:r>
              <a:rPr lang="ru-RU" sz="2800" dirty="0" smtClean="0">
                <a:latin typeface="Arial Black" panose="020B0A04020102020204" pitchFamily="34" charset="0"/>
              </a:rPr>
              <a:t>ссылка:</a:t>
            </a:r>
            <a:endParaRPr lang="ru-RU" dirty="0" smtClean="0">
              <a:latin typeface="Arial Black" panose="020B0A04020102020204" pitchFamily="34" charset="0"/>
            </a:endParaRPr>
          </a:p>
          <a:p>
            <a:r>
              <a:rPr lang="en-US" dirty="0" smtClean="0">
                <a:solidFill>
                  <a:srgbClr val="C00000"/>
                </a:solidFill>
                <a:latin typeface="Arial Black" panose="020B0A04020102020204" pitchFamily="34" charset="0"/>
              </a:rPr>
              <a:t>http</a:t>
            </a:r>
            <a:r>
              <a:rPr lang="en-US" dirty="0">
                <a:solidFill>
                  <a:srgbClr val="C00000"/>
                </a:solidFill>
                <a:latin typeface="Arial Black" panose="020B0A04020102020204" pitchFamily="34" charset="0"/>
              </a:rPr>
              <a:t>://learningapps.org/display?v=pnzggbaz516 </a:t>
            </a:r>
            <a:endParaRPr lang="ru-RU" dirty="0">
              <a:solidFill>
                <a:srgbClr val="C00000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679686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778098"/>
          </a:xfrm>
        </p:spPr>
        <p:txBody>
          <a:bodyPr>
            <a:normAutofit/>
          </a:bodyPr>
          <a:lstStyle/>
          <a:p>
            <a:r>
              <a:rPr lang="ru-RU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Как создать файловую структуру? 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333190" y="1112161"/>
            <a:ext cx="7772400" cy="3205336"/>
          </a:xfrm>
        </p:spPr>
        <p:txBody>
          <a:bodyPr/>
          <a:lstStyle/>
          <a:p>
            <a:r>
              <a:rPr lang="ru-RU" dirty="0" smtClean="0">
                <a:latin typeface="Arial Black" panose="020B0A04020102020204" pitchFamily="34" charset="0"/>
              </a:rPr>
              <a:t>Создание</a:t>
            </a:r>
          </a:p>
          <a:p>
            <a:r>
              <a:rPr lang="ru-RU" dirty="0" smtClean="0">
                <a:latin typeface="Arial Black" panose="020B0A04020102020204" pitchFamily="34" charset="0"/>
              </a:rPr>
              <a:t>Именование (переименование)</a:t>
            </a:r>
          </a:p>
          <a:p>
            <a:r>
              <a:rPr lang="ru-RU" dirty="0" smtClean="0">
                <a:latin typeface="Arial Black" panose="020B0A04020102020204" pitchFamily="34" charset="0"/>
              </a:rPr>
              <a:t>Копирование </a:t>
            </a:r>
          </a:p>
          <a:p>
            <a:r>
              <a:rPr lang="ru-RU" dirty="0" smtClean="0">
                <a:latin typeface="Arial Black" panose="020B0A04020102020204" pitchFamily="34" charset="0"/>
              </a:rPr>
              <a:t>Перемещение </a:t>
            </a:r>
          </a:p>
          <a:p>
            <a:r>
              <a:rPr lang="ru-RU" dirty="0" smtClean="0">
                <a:latin typeface="Arial Black" panose="020B0A04020102020204" pitchFamily="34" charset="0"/>
              </a:rPr>
              <a:t>Удаление  </a:t>
            </a:r>
          </a:p>
          <a:p>
            <a:r>
              <a:rPr lang="ru-RU" dirty="0" smtClean="0">
                <a:latin typeface="Arial Black" panose="020B0A04020102020204" pitchFamily="34" charset="0"/>
              </a:rPr>
              <a:t>Поиск файлов </a:t>
            </a:r>
            <a:r>
              <a:rPr lang="ru-RU" dirty="0">
                <a:solidFill>
                  <a:srgbClr val="C00000"/>
                </a:solidFill>
                <a:latin typeface="Arial Black" panose="020B0A04020102020204" pitchFamily="34" charset="0"/>
              </a:rPr>
              <a:t>по </a:t>
            </a:r>
            <a:r>
              <a:rPr lang="ru-RU" dirty="0" smtClean="0">
                <a:solidFill>
                  <a:srgbClr val="C00000"/>
                </a:solidFill>
                <a:latin typeface="Arial Black" panose="020B0A04020102020204" pitchFamily="34" charset="0"/>
              </a:rPr>
              <a:t>маске </a:t>
            </a:r>
            <a:endParaRPr lang="ru-RU" dirty="0">
              <a:solidFill>
                <a:srgbClr val="C00000"/>
              </a:solidFill>
              <a:latin typeface="Arial Black" panose="020B0A04020102020204" pitchFamily="34" charset="0"/>
            </a:endParaRPr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539552" y="536097"/>
            <a:ext cx="7920880" cy="576064"/>
          </a:xfrm>
          <a:prstGeom prst="rect">
            <a:avLst/>
          </a:prstGeom>
        </p:spPr>
        <p:txBody>
          <a:bodyPr bIns="91440" anchor="b" anchorCtr="0">
            <a:normAutofit fontScale="90000" lnSpcReduction="20000"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0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36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ru-RU" sz="3900" b="1" dirty="0" smtClean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Операции над файлами:</a:t>
            </a:r>
            <a:endParaRPr lang="ru-RU" sz="3900" b="1" dirty="0">
              <a:ln w="1905"/>
              <a:solidFill>
                <a:srgbClr val="C000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rcRect l="46489" t="15749" r="4810" b="13376"/>
          <a:stretch/>
        </p:blipFill>
        <p:spPr>
          <a:xfrm>
            <a:off x="2526080" y="1484784"/>
            <a:ext cx="6336704" cy="5184576"/>
          </a:xfrm>
          <a:prstGeom prst="rect">
            <a:avLst/>
          </a:prstGeom>
        </p:spPr>
      </p:pic>
      <p:grpSp>
        <p:nvGrpSpPr>
          <p:cNvPr id="8" name="Группа 7"/>
          <p:cNvGrpSpPr/>
          <p:nvPr/>
        </p:nvGrpSpPr>
        <p:grpSpPr>
          <a:xfrm>
            <a:off x="3851920" y="1991154"/>
            <a:ext cx="3155475" cy="4458823"/>
            <a:chOff x="3851920" y="1991154"/>
            <a:chExt cx="3155475" cy="4458823"/>
          </a:xfrm>
        </p:grpSpPr>
        <p:pic>
          <p:nvPicPr>
            <p:cNvPr id="7" name="Рисунок 6"/>
            <p:cNvPicPr>
              <a:picLocks noChangeAspect="1"/>
            </p:cNvPicPr>
            <p:nvPr/>
          </p:nvPicPr>
          <p:blipFill rotWithShape="1">
            <a:blip r:embed="rId4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sharpenSoften amount="50000"/>
                      </a14:imgEffect>
                    </a14:imgLayer>
                  </a14:imgProps>
                </a:ext>
              </a:extLst>
            </a:blip>
            <a:srcRect l="20651" t="9843" r="53891" b="26173"/>
            <a:stretch/>
          </p:blipFill>
          <p:spPr>
            <a:xfrm>
              <a:off x="3851920" y="1991154"/>
              <a:ext cx="3155475" cy="4458823"/>
            </a:xfrm>
            <a:prstGeom prst="rect">
              <a:avLst/>
            </a:prstGeom>
          </p:spPr>
        </p:pic>
        <p:sp>
          <p:nvSpPr>
            <p:cNvPr id="6" name="Прямоугольник 5"/>
            <p:cNvSpPr/>
            <p:nvPr/>
          </p:nvSpPr>
          <p:spPr>
            <a:xfrm>
              <a:off x="4601565" y="4783756"/>
              <a:ext cx="1656184" cy="1380153"/>
            </a:xfrm>
            <a:prstGeom prst="rect">
              <a:avLst/>
            </a:prstGeom>
            <a:noFill/>
            <a:ln w="31750">
              <a:solidFill>
                <a:srgbClr val="CC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</p:spTree>
    <p:extLst>
      <p:ext uri="{BB962C8B-B14F-4D97-AF65-F5344CB8AC3E}">
        <p14:creationId xmlns:p14="http://schemas.microsoft.com/office/powerpoint/2010/main" val="34569358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395536" y="2204864"/>
            <a:ext cx="8280920" cy="446449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4000" dirty="0" smtClean="0">
                <a:solidFill>
                  <a:srgbClr val="C00000"/>
                </a:solidFill>
                <a:latin typeface="Arial Black" panose="020B0A04020102020204" pitchFamily="34" charset="0"/>
              </a:rPr>
              <a:t>?</a:t>
            </a:r>
            <a:r>
              <a:rPr lang="ru-RU" dirty="0" smtClean="0">
                <a:latin typeface="Arial Black" panose="020B0A04020102020204" pitchFamily="34" charset="0"/>
              </a:rPr>
              <a:t> - ровно один символ</a:t>
            </a:r>
          </a:p>
          <a:p>
            <a:pPr marL="0" indent="0">
              <a:buNone/>
            </a:pPr>
            <a:r>
              <a:rPr lang="ru-RU" sz="4000" dirty="0" smtClean="0">
                <a:solidFill>
                  <a:srgbClr val="C00000"/>
                </a:solidFill>
                <a:latin typeface="Arial Black" panose="020B0A04020102020204" pitchFamily="34" charset="0"/>
              </a:rPr>
              <a:t>*</a:t>
            </a:r>
            <a:r>
              <a:rPr lang="ru-RU" dirty="0" smtClean="0">
                <a:latin typeface="Arial Black" panose="020B0A04020102020204" pitchFamily="34" charset="0"/>
              </a:rPr>
              <a:t>- любая (может быть пустая) 	последовательность символов</a:t>
            </a:r>
          </a:p>
          <a:p>
            <a:pPr marL="0" indent="0">
              <a:buNone/>
            </a:pPr>
            <a:endParaRPr lang="ru-RU" dirty="0">
              <a:latin typeface="Arial Black" panose="020B0A04020102020204" pitchFamily="34" charset="0"/>
            </a:endParaRPr>
          </a:p>
          <a:p>
            <a:pPr marL="0" indent="0">
              <a:buNone/>
            </a:pPr>
            <a:r>
              <a:rPr lang="ru-RU" dirty="0" smtClean="0">
                <a:latin typeface="Arial Black" panose="020B0A04020102020204" pitchFamily="34" charset="0"/>
              </a:rPr>
              <a:t> По маске </a:t>
            </a:r>
            <a:r>
              <a:rPr lang="en-US" sz="3200" dirty="0" smtClean="0">
                <a:solidFill>
                  <a:srgbClr val="C00000"/>
                </a:solidFill>
                <a:latin typeface="Arial Black" panose="020B0A04020102020204" pitchFamily="34" charset="0"/>
              </a:rPr>
              <a:t>?k.</a:t>
            </a:r>
            <a:r>
              <a:rPr lang="en-US" sz="3200" dirty="0">
                <a:solidFill>
                  <a:srgbClr val="C00000"/>
                </a:solidFill>
                <a:latin typeface="Arial Black" panose="020B0A04020102020204" pitchFamily="34" charset="0"/>
              </a:rPr>
              <a:t> </a:t>
            </a:r>
            <a:r>
              <a:rPr lang="en-US" sz="3200" dirty="0" smtClean="0">
                <a:solidFill>
                  <a:srgbClr val="C00000"/>
                </a:solidFill>
                <a:latin typeface="Arial Black" panose="020B0A04020102020204" pitchFamily="34" charset="0"/>
              </a:rPr>
              <a:t>?p</a:t>
            </a:r>
            <a:r>
              <a:rPr lang="en-US" sz="3200" dirty="0">
                <a:solidFill>
                  <a:srgbClr val="C00000"/>
                </a:solidFill>
                <a:latin typeface="Arial Black" panose="020B0A04020102020204" pitchFamily="34" charset="0"/>
              </a:rPr>
              <a:t>*</a:t>
            </a:r>
            <a:r>
              <a:rPr lang="en-US" sz="3200" dirty="0" smtClean="0">
                <a:solidFill>
                  <a:srgbClr val="C00000"/>
                </a:solidFill>
                <a:latin typeface="Arial Black" panose="020B0A04020102020204" pitchFamily="34" charset="0"/>
              </a:rPr>
              <a:t> </a:t>
            </a:r>
            <a:r>
              <a:rPr lang="ru-RU" dirty="0">
                <a:latin typeface="Arial Black" panose="020B0A04020102020204" pitchFamily="34" charset="0"/>
              </a:rPr>
              <a:t>будут </a:t>
            </a:r>
            <a:r>
              <a:rPr lang="ru-RU" dirty="0" smtClean="0">
                <a:latin typeface="Arial Black" panose="020B0A04020102020204" pitchFamily="34" charset="0"/>
              </a:rPr>
              <a:t>найдены файлы: </a:t>
            </a:r>
            <a:endParaRPr lang="en-US" dirty="0" smtClean="0">
              <a:latin typeface="Arial Black" panose="020B0A04020102020204" pitchFamily="34" charset="0"/>
            </a:endParaRPr>
          </a:p>
          <a:p>
            <a:pPr marL="0" indent="0" algn="ctr">
              <a:buNone/>
            </a:pPr>
            <a:r>
              <a:rPr lang="ru-RU" dirty="0" smtClean="0">
                <a:solidFill>
                  <a:srgbClr val="C00000"/>
                </a:solidFill>
                <a:latin typeface="Arial Black" panose="020B0A04020102020204" pitchFamily="34" charset="0"/>
              </a:rPr>
              <a:t>5</a:t>
            </a:r>
            <a:r>
              <a:rPr lang="en-US" dirty="0" smtClean="0">
                <a:solidFill>
                  <a:srgbClr val="C00000"/>
                </a:solidFill>
                <a:latin typeface="Arial Black" panose="020B0A04020102020204" pitchFamily="34" charset="0"/>
              </a:rPr>
              <a:t>k.jpg</a:t>
            </a:r>
          </a:p>
          <a:p>
            <a:pPr marL="0" indent="0" algn="ctr">
              <a:buNone/>
            </a:pPr>
            <a:r>
              <a:rPr lang="en-US" dirty="0" smtClean="0">
                <a:solidFill>
                  <a:srgbClr val="C00000"/>
                </a:solidFill>
                <a:latin typeface="Arial Black" panose="020B0A04020102020204" pitchFamily="34" charset="0"/>
              </a:rPr>
              <a:t>Sk.mpeg</a:t>
            </a:r>
          </a:p>
          <a:p>
            <a:pPr marL="0" indent="0" algn="ctr">
              <a:buNone/>
            </a:pPr>
            <a:r>
              <a:rPr lang="en-US" dirty="0" smtClean="0">
                <a:solidFill>
                  <a:srgbClr val="C00000"/>
                </a:solidFill>
                <a:latin typeface="Arial Black" panose="020B0A04020102020204" pitchFamily="34" charset="0"/>
              </a:rPr>
              <a:t>ok.mp3</a:t>
            </a:r>
            <a:endParaRPr lang="ru-RU" dirty="0">
              <a:solidFill>
                <a:srgbClr val="C00000"/>
              </a:solidFill>
              <a:latin typeface="Arial Black" panose="020B0A04020102020204" pitchFamily="34" charset="0"/>
            </a:endParaRPr>
          </a:p>
          <a:p>
            <a:pPr marL="0" indent="0">
              <a:buNone/>
            </a:pPr>
            <a:endParaRPr lang="ru-RU" dirty="0">
              <a:latin typeface="Arial Black" panose="020B0A04020102020204" pitchFamily="34" charset="0"/>
            </a:endParaRPr>
          </a:p>
        </p:txBody>
      </p:sp>
      <p:sp>
        <p:nvSpPr>
          <p:cNvPr id="5" name="Заголовок 1"/>
          <p:cNvSpPr txBox="1">
            <a:spLocks noGrp="1"/>
          </p:cNvSpPr>
          <p:nvPr>
            <p:ph type="title"/>
          </p:nvPr>
        </p:nvSpPr>
        <p:spPr>
          <a:xfrm>
            <a:off x="251520" y="764704"/>
            <a:ext cx="8712968" cy="1296144"/>
          </a:xfrm>
          <a:prstGeom prst="rect">
            <a:avLst/>
          </a:prstGeom>
        </p:spPr>
        <p:txBody>
          <a:bodyPr bIns="91440" anchor="b" anchorCtr="0">
            <a:normAutofit fontScale="90000"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0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3043238" indent="-3043238"/>
            <a:r>
              <a:rPr lang="ru-RU" b="1" dirty="0" smtClean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Маска файла </a:t>
            </a:r>
            <a:r>
              <a:rPr lang="ru-RU" sz="3900" b="1" dirty="0" smtClean="0">
                <a:ln w="1905"/>
                <a:solidFill>
                  <a:schemeClr val="accent1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– </a:t>
            </a:r>
            <a:r>
              <a:rPr lang="ru-RU" sz="3600" b="1" dirty="0" smtClean="0">
                <a:ln w="1905"/>
                <a:solidFill>
                  <a:schemeClr val="accent1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последовательность допустимых символов </a:t>
            </a:r>
            <a:br>
              <a:rPr lang="ru-RU" sz="3600" b="1" dirty="0" smtClean="0">
                <a:ln w="1905"/>
                <a:solidFill>
                  <a:schemeClr val="accent1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</a:br>
            <a:r>
              <a:rPr lang="ru-RU" sz="3600" b="1" dirty="0" smtClean="0">
                <a:ln w="1905"/>
                <a:solidFill>
                  <a:schemeClr val="accent1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при поиске файлов по имени</a:t>
            </a:r>
            <a:endParaRPr lang="ru-RU" sz="3600" b="1" dirty="0">
              <a:ln w="1905"/>
              <a:solidFill>
                <a:schemeClr val="accent1">
                  <a:lumMod val="75000"/>
                </a:schemeClr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8606885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402016" cy="1642194"/>
          </a:xfrm>
        </p:spPr>
        <p:txBody>
          <a:bodyPr>
            <a:normAutofit/>
          </a:bodyPr>
          <a:lstStyle/>
          <a:p>
            <a:r>
              <a:rPr lang="ru-RU" sz="3600" b="1" dirty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Выполнить интерактивное задание на распознавание файлов по маске: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914400" y="2852936"/>
            <a:ext cx="7772400" cy="3166864"/>
          </a:xfrm>
        </p:spPr>
        <p:txBody>
          <a:bodyPr/>
          <a:lstStyle/>
          <a:p>
            <a:pPr marL="0" indent="0">
              <a:buNone/>
            </a:pPr>
            <a:r>
              <a:rPr lang="ru-RU" sz="2800" u="sng" dirty="0">
                <a:solidFill>
                  <a:srgbClr val="0000FF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2"/>
              </a:rPr>
              <a:t>http://</a:t>
            </a:r>
            <a:r>
              <a:rPr lang="ru-RU" sz="2800" u="sng" dirty="0" smtClean="0">
                <a:solidFill>
                  <a:srgbClr val="0000FF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2"/>
              </a:rPr>
              <a:t>learningapps.org/display?v=pqmkrb5aa16</a:t>
            </a:r>
            <a:r>
              <a:rPr lang="ru-RU" sz="2800" u="sng" dirty="0" smtClean="0">
                <a:solidFill>
                  <a:srgbClr val="0000FF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525201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Учитель\AppData\Local\Microsoft\Windows\INetCache\IE\D2479A2I\custom_folder_2-500x286[1].jp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908720"/>
            <a:ext cx="8363500" cy="47839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Заголовок 1"/>
          <p:cNvSpPr txBox="1">
            <a:spLocks noGrp="1"/>
          </p:cNvSpPr>
          <p:nvPr>
            <p:ph type="title"/>
          </p:nvPr>
        </p:nvSpPr>
        <p:spPr>
          <a:xfrm>
            <a:off x="611560" y="2780928"/>
            <a:ext cx="7772400" cy="1143000"/>
          </a:xfrm>
          <a:prstGeom prst="rect">
            <a:avLst/>
          </a:prstGeom>
          <a:solidFill>
            <a:schemeClr val="bg1"/>
          </a:solidFill>
        </p:spPr>
        <p:txBody>
          <a:bodyPr bIns="91440" anchor="b" anchorCtr="0">
            <a:norm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0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5400" b="1" dirty="0" smtClean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ФИЗКУЛЬТМИНУТКА</a:t>
            </a:r>
            <a:endParaRPr lang="ru-RU" sz="5400" b="1" dirty="0">
              <a:ln w="1905"/>
              <a:solidFill>
                <a:srgbClr val="C000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4419547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000"/>
                            </p:stCondLst>
                            <p:childTnLst>
                              <p:par>
                                <p:cTn id="8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FFFF66"/>
            </a:gs>
            <a:gs pos="50000">
              <a:schemeClr val="bg1"/>
            </a:gs>
            <a:gs pos="100000">
              <a:srgbClr val="FFFF66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7" name="Freeform 37"/>
          <p:cNvSpPr>
            <a:spLocks/>
          </p:cNvSpPr>
          <p:nvPr/>
        </p:nvSpPr>
        <p:spPr bwMode="auto">
          <a:xfrm>
            <a:off x="1241425" y="3522663"/>
            <a:ext cx="7115175" cy="2509837"/>
          </a:xfrm>
          <a:custGeom>
            <a:avLst/>
            <a:gdLst>
              <a:gd name="T0" fmla="*/ 210 w 4482"/>
              <a:gd name="T1" fmla="*/ 997 h 1581"/>
              <a:gd name="T2" fmla="*/ 322 w 4482"/>
              <a:gd name="T3" fmla="*/ 845 h 1581"/>
              <a:gd name="T4" fmla="*/ 546 w 4482"/>
              <a:gd name="T5" fmla="*/ 765 h 1581"/>
              <a:gd name="T6" fmla="*/ 778 w 4482"/>
              <a:gd name="T7" fmla="*/ 629 h 1581"/>
              <a:gd name="T8" fmla="*/ 914 w 4482"/>
              <a:gd name="T9" fmla="*/ 509 h 1581"/>
              <a:gd name="T10" fmla="*/ 1330 w 4482"/>
              <a:gd name="T11" fmla="*/ 341 h 1581"/>
              <a:gd name="T12" fmla="*/ 1866 w 4482"/>
              <a:gd name="T13" fmla="*/ 173 h 1581"/>
              <a:gd name="T14" fmla="*/ 1946 w 4482"/>
              <a:gd name="T15" fmla="*/ 117 h 1581"/>
              <a:gd name="T16" fmla="*/ 2122 w 4482"/>
              <a:gd name="T17" fmla="*/ 21 h 1581"/>
              <a:gd name="T18" fmla="*/ 2538 w 4482"/>
              <a:gd name="T19" fmla="*/ 13 h 1581"/>
              <a:gd name="T20" fmla="*/ 2610 w 4482"/>
              <a:gd name="T21" fmla="*/ 77 h 1581"/>
              <a:gd name="T22" fmla="*/ 3098 w 4482"/>
              <a:gd name="T23" fmla="*/ 117 h 1581"/>
              <a:gd name="T24" fmla="*/ 3546 w 4482"/>
              <a:gd name="T25" fmla="*/ 197 h 1581"/>
              <a:gd name="T26" fmla="*/ 3890 w 4482"/>
              <a:gd name="T27" fmla="*/ 309 h 1581"/>
              <a:gd name="T28" fmla="*/ 3930 w 4482"/>
              <a:gd name="T29" fmla="*/ 333 h 1581"/>
              <a:gd name="T30" fmla="*/ 4194 w 4482"/>
              <a:gd name="T31" fmla="*/ 405 h 1581"/>
              <a:gd name="T32" fmla="*/ 4410 w 4482"/>
              <a:gd name="T33" fmla="*/ 565 h 1581"/>
              <a:gd name="T34" fmla="*/ 4402 w 4482"/>
              <a:gd name="T35" fmla="*/ 877 h 1581"/>
              <a:gd name="T36" fmla="*/ 4474 w 4482"/>
              <a:gd name="T37" fmla="*/ 1133 h 1581"/>
              <a:gd name="T38" fmla="*/ 4418 w 4482"/>
              <a:gd name="T39" fmla="*/ 1293 h 1581"/>
              <a:gd name="T40" fmla="*/ 3674 w 4482"/>
              <a:gd name="T41" fmla="*/ 1381 h 1581"/>
              <a:gd name="T42" fmla="*/ 3370 w 4482"/>
              <a:gd name="T43" fmla="*/ 1365 h 1581"/>
              <a:gd name="T44" fmla="*/ 3082 w 4482"/>
              <a:gd name="T45" fmla="*/ 1293 h 1581"/>
              <a:gd name="T46" fmla="*/ 2890 w 4482"/>
              <a:gd name="T47" fmla="*/ 1405 h 1581"/>
              <a:gd name="T48" fmla="*/ 2370 w 4482"/>
              <a:gd name="T49" fmla="*/ 1373 h 1581"/>
              <a:gd name="T50" fmla="*/ 2018 w 4482"/>
              <a:gd name="T51" fmla="*/ 1413 h 1581"/>
              <a:gd name="T52" fmla="*/ 1834 w 4482"/>
              <a:gd name="T53" fmla="*/ 1293 h 1581"/>
              <a:gd name="T54" fmla="*/ 1682 w 4482"/>
              <a:gd name="T55" fmla="*/ 1349 h 1581"/>
              <a:gd name="T56" fmla="*/ 1506 w 4482"/>
              <a:gd name="T57" fmla="*/ 1413 h 1581"/>
              <a:gd name="T58" fmla="*/ 898 w 4482"/>
              <a:gd name="T59" fmla="*/ 1581 h 1581"/>
              <a:gd name="T60" fmla="*/ 298 w 4482"/>
              <a:gd name="T61" fmla="*/ 1389 h 1581"/>
              <a:gd name="T62" fmla="*/ 98 w 4482"/>
              <a:gd name="T63" fmla="*/ 1269 h 1581"/>
              <a:gd name="T64" fmla="*/ 26 w 4482"/>
              <a:gd name="T65" fmla="*/ 1181 h 1581"/>
              <a:gd name="T66" fmla="*/ 42 w 4482"/>
              <a:gd name="T67" fmla="*/ 1117 h 1581"/>
              <a:gd name="T68" fmla="*/ 74 w 4482"/>
              <a:gd name="T69" fmla="*/ 1085 h 158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</a:cxnLst>
            <a:rect l="0" t="0" r="r" b="b"/>
            <a:pathLst>
              <a:path w="4482" h="1581">
                <a:moveTo>
                  <a:pt x="42" y="1077"/>
                </a:moveTo>
                <a:cubicBezTo>
                  <a:pt x="122" y="1104"/>
                  <a:pt x="152" y="1035"/>
                  <a:pt x="210" y="997"/>
                </a:cubicBezTo>
                <a:cubicBezTo>
                  <a:pt x="234" y="961"/>
                  <a:pt x="236" y="918"/>
                  <a:pt x="250" y="877"/>
                </a:cubicBezTo>
                <a:cubicBezTo>
                  <a:pt x="258" y="852"/>
                  <a:pt x="322" y="845"/>
                  <a:pt x="322" y="845"/>
                </a:cubicBezTo>
                <a:cubicBezTo>
                  <a:pt x="338" y="833"/>
                  <a:pt x="419" y="776"/>
                  <a:pt x="434" y="773"/>
                </a:cubicBezTo>
                <a:cubicBezTo>
                  <a:pt x="471" y="766"/>
                  <a:pt x="509" y="768"/>
                  <a:pt x="546" y="765"/>
                </a:cubicBezTo>
                <a:cubicBezTo>
                  <a:pt x="595" y="755"/>
                  <a:pt x="628" y="735"/>
                  <a:pt x="674" y="717"/>
                </a:cubicBezTo>
                <a:cubicBezTo>
                  <a:pt x="707" y="684"/>
                  <a:pt x="737" y="652"/>
                  <a:pt x="778" y="629"/>
                </a:cubicBezTo>
                <a:cubicBezTo>
                  <a:pt x="817" y="607"/>
                  <a:pt x="788" y="638"/>
                  <a:pt x="826" y="605"/>
                </a:cubicBezTo>
                <a:cubicBezTo>
                  <a:pt x="851" y="582"/>
                  <a:pt x="885" y="528"/>
                  <a:pt x="914" y="509"/>
                </a:cubicBezTo>
                <a:cubicBezTo>
                  <a:pt x="979" y="466"/>
                  <a:pt x="1068" y="486"/>
                  <a:pt x="1146" y="477"/>
                </a:cubicBezTo>
                <a:cubicBezTo>
                  <a:pt x="1195" y="379"/>
                  <a:pt x="1237" y="382"/>
                  <a:pt x="1330" y="341"/>
                </a:cubicBezTo>
                <a:cubicBezTo>
                  <a:pt x="1493" y="269"/>
                  <a:pt x="1548" y="288"/>
                  <a:pt x="1770" y="277"/>
                </a:cubicBezTo>
                <a:cubicBezTo>
                  <a:pt x="1790" y="217"/>
                  <a:pt x="1810" y="208"/>
                  <a:pt x="1866" y="173"/>
                </a:cubicBezTo>
                <a:cubicBezTo>
                  <a:pt x="1877" y="166"/>
                  <a:pt x="1887" y="157"/>
                  <a:pt x="1898" y="149"/>
                </a:cubicBezTo>
                <a:cubicBezTo>
                  <a:pt x="1914" y="138"/>
                  <a:pt x="1946" y="117"/>
                  <a:pt x="1946" y="117"/>
                </a:cubicBezTo>
                <a:cubicBezTo>
                  <a:pt x="1980" y="49"/>
                  <a:pt x="2020" y="54"/>
                  <a:pt x="2090" y="37"/>
                </a:cubicBezTo>
                <a:cubicBezTo>
                  <a:pt x="2102" y="34"/>
                  <a:pt x="2111" y="25"/>
                  <a:pt x="2122" y="21"/>
                </a:cubicBezTo>
                <a:cubicBezTo>
                  <a:pt x="2138" y="15"/>
                  <a:pt x="2170" y="5"/>
                  <a:pt x="2170" y="5"/>
                </a:cubicBezTo>
                <a:cubicBezTo>
                  <a:pt x="2293" y="8"/>
                  <a:pt x="2416" y="0"/>
                  <a:pt x="2538" y="13"/>
                </a:cubicBezTo>
                <a:cubicBezTo>
                  <a:pt x="2550" y="14"/>
                  <a:pt x="2546" y="36"/>
                  <a:pt x="2554" y="45"/>
                </a:cubicBezTo>
                <a:cubicBezTo>
                  <a:pt x="2573" y="68"/>
                  <a:pt x="2586" y="69"/>
                  <a:pt x="2610" y="77"/>
                </a:cubicBezTo>
                <a:cubicBezTo>
                  <a:pt x="2758" y="71"/>
                  <a:pt x="2888" y="81"/>
                  <a:pt x="3034" y="93"/>
                </a:cubicBezTo>
                <a:cubicBezTo>
                  <a:pt x="3155" y="123"/>
                  <a:pt x="2972" y="75"/>
                  <a:pt x="3098" y="117"/>
                </a:cubicBezTo>
                <a:cubicBezTo>
                  <a:pt x="3143" y="132"/>
                  <a:pt x="3272" y="132"/>
                  <a:pt x="3282" y="133"/>
                </a:cubicBezTo>
                <a:cubicBezTo>
                  <a:pt x="3374" y="144"/>
                  <a:pt x="3456" y="179"/>
                  <a:pt x="3546" y="197"/>
                </a:cubicBezTo>
                <a:cubicBezTo>
                  <a:pt x="3596" y="222"/>
                  <a:pt x="3651" y="242"/>
                  <a:pt x="3706" y="253"/>
                </a:cubicBezTo>
                <a:cubicBezTo>
                  <a:pt x="3766" y="313"/>
                  <a:pt x="3797" y="302"/>
                  <a:pt x="3890" y="309"/>
                </a:cubicBezTo>
                <a:cubicBezTo>
                  <a:pt x="3895" y="320"/>
                  <a:pt x="3896" y="335"/>
                  <a:pt x="3906" y="341"/>
                </a:cubicBezTo>
                <a:cubicBezTo>
                  <a:pt x="3913" y="345"/>
                  <a:pt x="3922" y="333"/>
                  <a:pt x="3930" y="333"/>
                </a:cubicBezTo>
                <a:cubicBezTo>
                  <a:pt x="3985" y="333"/>
                  <a:pt x="4044" y="349"/>
                  <a:pt x="4098" y="357"/>
                </a:cubicBezTo>
                <a:cubicBezTo>
                  <a:pt x="4130" y="376"/>
                  <a:pt x="4159" y="393"/>
                  <a:pt x="4194" y="405"/>
                </a:cubicBezTo>
                <a:cubicBezTo>
                  <a:pt x="4228" y="432"/>
                  <a:pt x="4266" y="449"/>
                  <a:pt x="4298" y="477"/>
                </a:cubicBezTo>
                <a:cubicBezTo>
                  <a:pt x="4335" y="509"/>
                  <a:pt x="4369" y="538"/>
                  <a:pt x="4410" y="565"/>
                </a:cubicBezTo>
                <a:cubicBezTo>
                  <a:pt x="4454" y="654"/>
                  <a:pt x="4435" y="602"/>
                  <a:pt x="4418" y="797"/>
                </a:cubicBezTo>
                <a:cubicBezTo>
                  <a:pt x="4416" y="824"/>
                  <a:pt x="4402" y="877"/>
                  <a:pt x="4402" y="877"/>
                </a:cubicBezTo>
                <a:cubicBezTo>
                  <a:pt x="4408" y="933"/>
                  <a:pt x="4408" y="993"/>
                  <a:pt x="4434" y="1045"/>
                </a:cubicBezTo>
                <a:cubicBezTo>
                  <a:pt x="4478" y="1132"/>
                  <a:pt x="4441" y="1035"/>
                  <a:pt x="4474" y="1133"/>
                </a:cubicBezTo>
                <a:cubicBezTo>
                  <a:pt x="4477" y="1141"/>
                  <a:pt x="4482" y="1157"/>
                  <a:pt x="4482" y="1157"/>
                </a:cubicBezTo>
                <a:cubicBezTo>
                  <a:pt x="4475" y="1221"/>
                  <a:pt x="4471" y="1258"/>
                  <a:pt x="4418" y="1293"/>
                </a:cubicBezTo>
                <a:cubicBezTo>
                  <a:pt x="4330" y="1425"/>
                  <a:pt x="4236" y="1369"/>
                  <a:pt x="4050" y="1373"/>
                </a:cubicBezTo>
                <a:cubicBezTo>
                  <a:pt x="3925" y="1376"/>
                  <a:pt x="3799" y="1378"/>
                  <a:pt x="3674" y="1381"/>
                </a:cubicBezTo>
                <a:cubicBezTo>
                  <a:pt x="3570" y="1391"/>
                  <a:pt x="3578" y="1395"/>
                  <a:pt x="3450" y="1381"/>
                </a:cubicBezTo>
                <a:cubicBezTo>
                  <a:pt x="3423" y="1378"/>
                  <a:pt x="3370" y="1365"/>
                  <a:pt x="3370" y="1365"/>
                </a:cubicBezTo>
                <a:cubicBezTo>
                  <a:pt x="3299" y="1330"/>
                  <a:pt x="3245" y="1304"/>
                  <a:pt x="3170" y="1285"/>
                </a:cubicBezTo>
                <a:cubicBezTo>
                  <a:pt x="3141" y="1288"/>
                  <a:pt x="3110" y="1285"/>
                  <a:pt x="3082" y="1293"/>
                </a:cubicBezTo>
                <a:cubicBezTo>
                  <a:pt x="3064" y="1298"/>
                  <a:pt x="3050" y="1315"/>
                  <a:pt x="3034" y="1325"/>
                </a:cubicBezTo>
                <a:cubicBezTo>
                  <a:pt x="2988" y="1354"/>
                  <a:pt x="2940" y="1385"/>
                  <a:pt x="2890" y="1405"/>
                </a:cubicBezTo>
                <a:cubicBezTo>
                  <a:pt x="2700" y="1393"/>
                  <a:pt x="2670" y="1430"/>
                  <a:pt x="2562" y="1349"/>
                </a:cubicBezTo>
                <a:cubicBezTo>
                  <a:pt x="2495" y="1356"/>
                  <a:pt x="2437" y="1367"/>
                  <a:pt x="2370" y="1373"/>
                </a:cubicBezTo>
                <a:cubicBezTo>
                  <a:pt x="2312" y="1385"/>
                  <a:pt x="2256" y="1399"/>
                  <a:pt x="2202" y="1421"/>
                </a:cubicBezTo>
                <a:cubicBezTo>
                  <a:pt x="2141" y="1418"/>
                  <a:pt x="2079" y="1420"/>
                  <a:pt x="2018" y="1413"/>
                </a:cubicBezTo>
                <a:cubicBezTo>
                  <a:pt x="1995" y="1410"/>
                  <a:pt x="1981" y="1386"/>
                  <a:pt x="1962" y="1373"/>
                </a:cubicBezTo>
                <a:cubicBezTo>
                  <a:pt x="1920" y="1345"/>
                  <a:pt x="1883" y="1309"/>
                  <a:pt x="1834" y="1293"/>
                </a:cubicBezTo>
                <a:cubicBezTo>
                  <a:pt x="1805" y="1296"/>
                  <a:pt x="1775" y="1295"/>
                  <a:pt x="1746" y="1301"/>
                </a:cubicBezTo>
                <a:cubicBezTo>
                  <a:pt x="1720" y="1307"/>
                  <a:pt x="1705" y="1335"/>
                  <a:pt x="1682" y="1349"/>
                </a:cubicBezTo>
                <a:cubicBezTo>
                  <a:pt x="1662" y="1362"/>
                  <a:pt x="1638" y="1369"/>
                  <a:pt x="1618" y="1381"/>
                </a:cubicBezTo>
                <a:cubicBezTo>
                  <a:pt x="1582" y="1436"/>
                  <a:pt x="1620" y="1391"/>
                  <a:pt x="1506" y="1413"/>
                </a:cubicBezTo>
                <a:cubicBezTo>
                  <a:pt x="1481" y="1418"/>
                  <a:pt x="1458" y="1430"/>
                  <a:pt x="1434" y="1437"/>
                </a:cubicBezTo>
                <a:cubicBezTo>
                  <a:pt x="1255" y="1490"/>
                  <a:pt x="1080" y="1541"/>
                  <a:pt x="898" y="1581"/>
                </a:cubicBezTo>
                <a:cubicBezTo>
                  <a:pt x="826" y="1577"/>
                  <a:pt x="452" y="1578"/>
                  <a:pt x="378" y="1541"/>
                </a:cubicBezTo>
                <a:cubicBezTo>
                  <a:pt x="343" y="1488"/>
                  <a:pt x="353" y="1425"/>
                  <a:pt x="298" y="1389"/>
                </a:cubicBezTo>
                <a:cubicBezTo>
                  <a:pt x="280" y="1334"/>
                  <a:pt x="198" y="1311"/>
                  <a:pt x="146" y="1301"/>
                </a:cubicBezTo>
                <a:cubicBezTo>
                  <a:pt x="130" y="1290"/>
                  <a:pt x="109" y="1285"/>
                  <a:pt x="98" y="1269"/>
                </a:cubicBezTo>
                <a:cubicBezTo>
                  <a:pt x="77" y="1237"/>
                  <a:pt x="90" y="1250"/>
                  <a:pt x="58" y="1229"/>
                </a:cubicBezTo>
                <a:cubicBezTo>
                  <a:pt x="47" y="1213"/>
                  <a:pt x="37" y="1197"/>
                  <a:pt x="26" y="1181"/>
                </a:cubicBezTo>
                <a:cubicBezTo>
                  <a:pt x="21" y="1173"/>
                  <a:pt x="10" y="1157"/>
                  <a:pt x="10" y="1157"/>
                </a:cubicBezTo>
                <a:cubicBezTo>
                  <a:pt x="30" y="1077"/>
                  <a:pt x="0" y="1159"/>
                  <a:pt x="42" y="1117"/>
                </a:cubicBezTo>
                <a:cubicBezTo>
                  <a:pt x="48" y="1111"/>
                  <a:pt x="44" y="1099"/>
                  <a:pt x="50" y="1093"/>
                </a:cubicBezTo>
                <a:cubicBezTo>
                  <a:pt x="56" y="1087"/>
                  <a:pt x="78" y="1093"/>
                  <a:pt x="74" y="1085"/>
                </a:cubicBezTo>
                <a:cubicBezTo>
                  <a:pt x="69" y="1075"/>
                  <a:pt x="53" y="1080"/>
                  <a:pt x="42" y="1077"/>
                </a:cubicBezTo>
                <a:close/>
              </a:path>
            </a:pathLst>
          </a:custGeom>
          <a:gradFill rotWithShape="1">
            <a:gsLst>
              <a:gs pos="0">
                <a:schemeClr val="accent1"/>
              </a:gs>
              <a:gs pos="50000">
                <a:schemeClr val="bg1"/>
              </a:gs>
              <a:gs pos="100000">
                <a:schemeClr val="accent1"/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mtClean="0">
              <a:solidFill>
                <a:srgbClr val="000000"/>
              </a:solidFill>
            </a:endParaRPr>
          </a:p>
        </p:txBody>
      </p:sp>
      <p:sp>
        <p:nvSpPr>
          <p:cNvPr id="10276" name="AutoShape 36" descr="Штриховой горизонтальный"/>
          <p:cNvSpPr>
            <a:spLocks noChangeArrowheads="1"/>
          </p:cNvSpPr>
          <p:nvPr/>
        </p:nvSpPr>
        <p:spPr bwMode="auto">
          <a:xfrm>
            <a:off x="2771775" y="3284538"/>
            <a:ext cx="4895850" cy="792162"/>
          </a:xfrm>
          <a:prstGeom prst="wedgeEllipseCallout">
            <a:avLst>
              <a:gd name="adj1" fmla="val -33722"/>
              <a:gd name="adj2" fmla="val 17537"/>
            </a:avLst>
          </a:prstGeom>
          <a:pattFill prst="dashHorz">
            <a:fgClr>
              <a:schemeClr val="accent2"/>
            </a:fgClr>
            <a:bgClr>
              <a:schemeClr val="accent1"/>
            </a:bgClr>
          </a:patt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ru-RU" altLang="ru-RU" smtClean="0">
              <a:solidFill>
                <a:srgbClr val="000000"/>
              </a:solidFill>
            </a:endParaRPr>
          </a:p>
        </p:txBody>
      </p:sp>
      <p:pic>
        <p:nvPicPr>
          <p:cNvPr id="10243" name="Picture 3" descr="pelikan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D"/>
              </a:clrFrom>
              <a:clrTo>
                <a:srgbClr val="FFFF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567" b="52577"/>
          <a:stretch>
            <a:fillRect/>
          </a:stretch>
        </p:blipFill>
        <p:spPr bwMode="auto">
          <a:xfrm>
            <a:off x="3203575" y="4975225"/>
            <a:ext cx="3168650" cy="1479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5" name="Picture 5" descr="00220_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709"/>
          <a:stretch>
            <a:fillRect/>
          </a:stretch>
        </p:blipFill>
        <p:spPr bwMode="auto">
          <a:xfrm>
            <a:off x="323850" y="4724400"/>
            <a:ext cx="433388" cy="19923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6" name="Picture 6" descr="00220_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916" r="50876"/>
          <a:stretch>
            <a:fillRect/>
          </a:stretch>
        </p:blipFill>
        <p:spPr bwMode="auto">
          <a:xfrm>
            <a:off x="179388" y="2420938"/>
            <a:ext cx="541337" cy="2016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7" name="Picture 7" descr="00220_"/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2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1042" b="37625"/>
          <a:stretch>
            <a:fillRect/>
          </a:stretch>
        </p:blipFill>
        <p:spPr bwMode="auto">
          <a:xfrm>
            <a:off x="971550" y="188913"/>
            <a:ext cx="2016125" cy="5032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8" name="Picture 8" descr="00220_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250" r="22501"/>
          <a:stretch>
            <a:fillRect/>
          </a:stretch>
        </p:blipFill>
        <p:spPr bwMode="auto">
          <a:xfrm>
            <a:off x="179388" y="188913"/>
            <a:ext cx="576262" cy="2016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9" name="Picture 9" descr="00220_"/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333" b="75417"/>
          <a:stretch>
            <a:fillRect/>
          </a:stretch>
        </p:blipFill>
        <p:spPr bwMode="auto">
          <a:xfrm>
            <a:off x="3563938" y="188913"/>
            <a:ext cx="1944687" cy="647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51" name="Picture 11" descr="00220_"/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7659" b="50876"/>
          <a:stretch>
            <a:fillRect/>
          </a:stretch>
        </p:blipFill>
        <p:spPr bwMode="auto">
          <a:xfrm>
            <a:off x="6011863" y="188913"/>
            <a:ext cx="2016125" cy="5032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52" name="Picture 12" descr="00220_"/>
          <p:cNvPicPr>
            <a:picLocks noChangeAspect="1" noChangeArrowheads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90709"/>
          <a:stretch>
            <a:fillRect/>
          </a:stretch>
        </p:blipFill>
        <p:spPr bwMode="auto">
          <a:xfrm>
            <a:off x="8459788" y="188913"/>
            <a:ext cx="433387" cy="1992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53" name="Picture 13" descr="00220_"/>
          <p:cNvPicPr>
            <a:picLocks noChangeAspect="1" noChangeArrowheads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2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625" r="51042"/>
          <a:stretch>
            <a:fillRect/>
          </a:stretch>
        </p:blipFill>
        <p:spPr bwMode="auto">
          <a:xfrm>
            <a:off x="8459788" y="2420938"/>
            <a:ext cx="504825" cy="2016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54" name="Picture 14" descr="00220_"/>
          <p:cNvPicPr>
            <a:picLocks noChangeAspect="1" noChangeArrowheads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501" r="64250"/>
          <a:stretch>
            <a:fillRect/>
          </a:stretch>
        </p:blipFill>
        <p:spPr bwMode="auto">
          <a:xfrm>
            <a:off x="8388350" y="4652963"/>
            <a:ext cx="576263" cy="2016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56" name="Picture 16" descr="cat27"/>
          <p:cNvPicPr>
            <a:picLocks noChangeAspect="1" noChangeArrowheads="1" noCrop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7175" y="1700213"/>
            <a:ext cx="1574800" cy="2587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57" name="Picture 17" descr="XTREE31"/>
          <p:cNvPicPr>
            <a:picLocks noChangeAspect="1" noChangeArrowheads="1" noCrop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0788" y="549275"/>
            <a:ext cx="2259012" cy="28590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58" name="Picture 18" descr="rabit"/>
          <p:cNvPicPr>
            <a:picLocks noChangeAspect="1" noChangeArrowheads="1"/>
          </p:cNvPicPr>
          <p:nvPr/>
        </p:nvPicPr>
        <p:blipFill>
          <a:blip r:embed="rId10">
            <a:lum bright="-1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2988" y="2852738"/>
            <a:ext cx="1728787" cy="16525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59" name="Picture 19" descr="119"/>
          <p:cNvPicPr>
            <a:picLocks noChangeAspect="1" noChangeArrowheads="1" noCrop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781300"/>
            <a:ext cx="1323975" cy="15827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0" name="Picture 20" descr="blume049"/>
          <p:cNvPicPr>
            <a:picLocks noChangeAspect="1" noChangeArrowheads="1" noCrop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813" y="4365625"/>
            <a:ext cx="1223962" cy="1223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1" name="Picture 21" descr="blume049"/>
          <p:cNvPicPr>
            <a:picLocks noChangeAspect="1" noChangeArrowheads="1" noCrop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4663" y="3141663"/>
            <a:ext cx="1296987" cy="12969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2" name="Picture 22" descr="blume049"/>
          <p:cNvPicPr>
            <a:picLocks noChangeAspect="1" noChangeArrowheads="1" noCrop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4025" y="4221163"/>
            <a:ext cx="1223963" cy="12239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7" name="Picture 27" descr="0a4f488923716b024ee68941527cf924"/>
          <p:cNvPicPr>
            <a:picLocks noChangeAspect="1" noChangeArrowheads="1" noCrop="1"/>
          </p:cNvPicPr>
          <p:nvPr/>
        </p:nvPicPr>
        <p:blipFill>
          <a:blip r:embed="rId13">
            <a:lum bright="-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350" y="1700213"/>
            <a:ext cx="1522413" cy="21605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3" name="Picture 33" descr="65faa995e8495198efec9f89623bb9a7"/>
          <p:cNvPicPr>
            <a:picLocks noChangeAspect="1" noChangeArrowheads="1" noCrop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1775" y="2565400"/>
            <a:ext cx="1655763" cy="13731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4" name="кара100.wav">
            <a:hlinkClick r:id="" action="ppaction://media"/>
          </p:cNvPr>
          <p:cNvPicPr>
            <a:picLocks noChangeAspect="1" noChangeArrowheads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27988" y="630872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39212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027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102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1024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0" fill="hold"/>
                                        <p:tgtEl>
                                          <p:spTgt spid="102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102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4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6" dur="500"/>
                                        <p:tgtEl>
                                          <p:spTgt spid="102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18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0" dur="500"/>
                                        <p:tgtEl>
                                          <p:spTgt spid="102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22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4" dur="500"/>
                                        <p:tgtEl>
                                          <p:spTgt spid="102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 nodeType="afterGroup">
                            <p:stCondLst>
                              <p:cond delay="3500"/>
                            </p:stCondLst>
                            <p:childTnLst>
                              <p:par>
                                <p:cTn id="26" presetID="1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28" dur="500"/>
                                        <p:tgtEl>
                                          <p:spTgt spid="102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30" presetID="1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32" dur="500"/>
                                        <p:tgtEl>
                                          <p:spTgt spid="102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 nodeType="afterGroup">
                            <p:stCondLst>
                              <p:cond delay="4500"/>
                            </p:stCondLst>
                            <p:childTnLst>
                              <p:par>
                                <p:cTn id="34" presetID="1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36" dur="500"/>
                                        <p:tgtEl>
                                          <p:spTgt spid="102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38" presetID="1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40" dur="500"/>
                                        <p:tgtEl>
                                          <p:spTgt spid="102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 nodeType="afterGroup">
                            <p:stCondLst>
                              <p:cond delay="5500"/>
                            </p:stCondLst>
                            <p:childTnLst>
                              <p:par>
                                <p:cTn id="42" presetID="1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44" dur="500"/>
                                        <p:tgtEl>
                                          <p:spTgt spid="102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46" presetID="1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48" dur="500"/>
                                        <p:tgtEl>
                                          <p:spTgt spid="102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 nodeType="afterGroup">
                            <p:stCondLst>
                              <p:cond delay="6500"/>
                            </p:stCondLst>
                            <p:childTnLst>
                              <p:par>
                                <p:cTn id="50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1" dur="500"/>
                                        <p:tgtEl>
                                          <p:spTgt spid="1025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 nodeType="afterGroup">
                            <p:stCondLst>
                              <p:cond delay="7000"/>
                            </p:stCondLst>
                            <p:childTnLst>
                              <p:par>
                                <p:cTn id="54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5" dur="500"/>
                                        <p:tgtEl>
                                          <p:spTgt spid="1025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 nodeType="afterGroup">
                            <p:stCondLst>
                              <p:cond delay="7500"/>
                            </p:stCondLst>
                            <p:childTnLst>
                              <p:par>
                                <p:cTn id="58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9" dur="500"/>
                                        <p:tgtEl>
                                          <p:spTgt spid="1025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 nodeType="afterGroup">
                            <p:stCondLst>
                              <p:cond delay="8000"/>
                            </p:stCondLst>
                            <p:childTnLst>
                              <p:par>
                                <p:cTn id="62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3" dur="500"/>
                                        <p:tgtEl>
                                          <p:spTgt spid="1025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 nodeType="afterGroup">
                            <p:stCondLst>
                              <p:cond delay="8500"/>
                            </p:stCondLst>
                            <p:childTnLst>
                              <p:par>
                                <p:cTn id="66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7" dur="500"/>
                                        <p:tgtEl>
                                          <p:spTgt spid="1024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 nodeType="afterGroup">
                            <p:stCondLst>
                              <p:cond delay="9000"/>
                            </p:stCondLst>
                            <p:childTnLst>
                              <p:par>
                                <p:cTn id="70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1" dur="500"/>
                                        <p:tgtEl>
                                          <p:spTgt spid="1024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 nodeType="afterGroup">
                            <p:stCondLst>
                              <p:cond delay="9500"/>
                            </p:stCondLst>
                            <p:childTnLst>
                              <p:par>
                                <p:cTn id="74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5" dur="500"/>
                                        <p:tgtEl>
                                          <p:spTgt spid="1024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 nodeType="afterGroup">
                            <p:stCondLst>
                              <p:cond delay="10000"/>
                            </p:stCondLst>
                            <p:childTnLst>
                              <p:par>
                                <p:cTn id="78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9" dur="500"/>
                                        <p:tgtEl>
                                          <p:spTgt spid="1024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 nodeType="afterGroup">
                            <p:stCondLst>
                              <p:cond delay="10500"/>
                            </p:stCondLst>
                            <p:childTnLst>
                              <p:par>
                                <p:cTn id="82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3" dur="500"/>
                                        <p:tgtEl>
                                          <p:spTgt spid="1024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 nodeType="afterGroup">
                            <p:stCondLst>
                              <p:cond delay="11000"/>
                            </p:stCondLst>
                            <p:childTnLst>
                              <p:par>
                                <p:cTn id="86" presetID="10" presetClass="entr" presetSubtype="0" repeatCount="4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1000"/>
                                        <p:tgtEl>
                                          <p:spTgt spid="102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 nodeType="afterGroup">
                            <p:stCondLst>
                              <p:cond delay="15000"/>
                            </p:stCondLst>
                            <p:childTnLst>
                              <p:par>
                                <p:cTn id="90" presetID="7" presetClass="path" presetSubtype="0" repeatCount="300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8889 -0.05046 L -0.22135 -0.05046 L -0.22135 -0.57014 L 0.18889 -0.57014 L 0.18889 -0.05046 Z " pathEditMode="relative" rAng="10800000" ptsTypes="FFFFF">
                                      <p:cBhvr>
                                        <p:cTn id="91" dur="3000" fill="hold"/>
                                        <p:tgtEl>
                                          <p:spTgt spid="1024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0503" y="-2597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 nodeType="afterGroup">
                            <p:stCondLst>
                              <p:cond delay="24000"/>
                            </p:stCondLst>
                            <p:childTnLst>
                              <p:par>
                                <p:cTn id="93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5" dur="3000" fill="hold"/>
                                        <p:tgtEl>
                                          <p:spTgt spid="102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6" dur="3000" fill="hold"/>
                                        <p:tgtEl>
                                          <p:spTgt spid="102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 nodeType="afterGroup">
                            <p:stCondLst>
                              <p:cond delay="27000"/>
                            </p:stCondLst>
                            <p:childTnLst>
                              <p:par>
                                <p:cTn id="98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9" dur="500"/>
                                        <p:tgtEl>
                                          <p:spTgt spid="1025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2" dur="500"/>
                                        <p:tgtEl>
                                          <p:spTgt spid="1024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4" fill="hold" nodeType="afterGroup">
                            <p:stCondLst>
                              <p:cond delay="27500"/>
                            </p:stCondLst>
                            <p:childTnLst>
                              <p:par>
                                <p:cTn id="10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7" dur="500"/>
                                        <p:tgtEl>
                                          <p:spTgt spid="102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8" presetID="37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243 0.05416 L -0.16875 0.22453 C -0.20469 0.26296 -0.25833 0.28495 -0.31389 0.28495 C -0.37778 0.28495 -0.42882 0.26296 -0.46476 0.22453 L -0.63542 0.05416 " pathEditMode="relative" rAng="0" ptsTypes="FffFF">
                                      <p:cBhvr>
                                        <p:cTn id="109" dur="2000" fill="hold"/>
                                        <p:tgtEl>
                                          <p:spTgt spid="1025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1892" y="1152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0" fill="hold" nodeType="afterGroup">
                            <p:stCondLst>
                              <p:cond delay="29500"/>
                            </p:stCondLst>
                            <p:childTnLst>
                              <p:par>
                                <p:cTn id="111" presetID="37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63542 0.05416 L -0.46458 0.225 C -0.42865 0.26342 -0.375 0.28518 -0.31927 0.28518 C -0.25538 0.28518 -0.20451 0.26342 -0.16858 0.225 L 0.00243 0.05416 " pathEditMode="relative" rAng="0" ptsTypes="FffFF">
                                      <p:cBhvr>
                                        <p:cTn id="112" dur="2000" fill="hold"/>
                                        <p:tgtEl>
                                          <p:spTgt spid="1025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1892" y="1155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3" fill="hold" nodeType="afterGroup">
                            <p:stCondLst>
                              <p:cond delay="31500"/>
                            </p:stCondLst>
                            <p:childTnLst>
                              <p:par>
                                <p:cTn id="114" presetID="37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243 0.05416 L -0.16892 0.225 C -0.20451 0.26342 -0.25816 0.28518 -0.31406 0.28518 C -0.37778 0.28518 -0.42882 0.26342 -0.46458 0.225 L -0.63542 0.05416 " pathEditMode="relative" rAng="0" ptsTypes="FffFF">
                                      <p:cBhvr>
                                        <p:cTn id="115" dur="2000" fill="hold"/>
                                        <p:tgtEl>
                                          <p:spTgt spid="1025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1892" y="1155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6" fill="hold" nodeType="afterGroup">
                            <p:stCondLst>
                              <p:cond delay="33500"/>
                            </p:stCondLst>
                            <p:childTnLst>
                              <p:par>
                                <p:cTn id="117" presetID="37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63542 0.05416 L -0.46458 0.22476 C -0.42865 0.26342 -0.375 0.28518 -0.31927 0.28518 C -0.25538 0.28518 -0.20451 0.26342 -0.16858 0.22476 L 0.00243 0.05416 " pathEditMode="relative" rAng="0" ptsTypes="FffFF">
                                      <p:cBhvr>
                                        <p:cTn id="118" dur="2000" fill="hold"/>
                                        <p:tgtEl>
                                          <p:spTgt spid="1025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1892" y="1155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9" fill="hold" nodeType="afterGroup">
                            <p:stCondLst>
                              <p:cond delay="35500"/>
                            </p:stCondLst>
                            <p:childTnLst>
                              <p:par>
                                <p:cTn id="120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1" dur="500"/>
                                        <p:tgtEl>
                                          <p:spTgt spid="1025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3" fill="hold" nodeType="afterGroup">
                            <p:stCondLst>
                              <p:cond delay="36000"/>
                            </p:stCondLst>
                            <p:childTnLst>
                              <p:par>
                                <p:cTn id="124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6" dur="3000" fill="hold"/>
                                        <p:tgtEl>
                                          <p:spTgt spid="102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7" dur="3000" fill="hold"/>
                                        <p:tgtEl>
                                          <p:spTgt spid="102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8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0" dur="5000" fill="hold"/>
                                        <p:tgtEl>
                                          <p:spTgt spid="102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1" dur="5000" fill="hold"/>
                                        <p:tgtEl>
                                          <p:spTgt spid="102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2" fill="hold" nodeType="afterGroup">
                            <p:stCondLst>
                              <p:cond delay="41000"/>
                            </p:stCondLst>
                            <p:childTnLst>
                              <p:par>
                                <p:cTn id="133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4" dur="500"/>
                                        <p:tgtEl>
                                          <p:spTgt spid="1025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6" fill="hold" nodeType="afterGroup">
                            <p:stCondLst>
                              <p:cond delay="41500"/>
                            </p:stCondLst>
                            <p:childTnLst>
                              <p:par>
                                <p:cTn id="137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8" dur="500"/>
                                        <p:tgtEl>
                                          <p:spTgt spid="1025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2" dur="1000"/>
                                        <p:tgtEl>
                                          <p:spTgt spid="102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3" presetID="10" presetClass="entr" presetSubtype="0" repeatCount="2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5" dur="1000"/>
                                        <p:tgtEl>
                                          <p:spTgt spid="102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6" fill="hold" nodeType="afterGroup">
                            <p:stCondLst>
                              <p:cond delay="43500"/>
                            </p:stCondLst>
                            <p:childTnLst>
                              <p:par>
                                <p:cTn id="147" presetID="10" presetClass="entr" presetSubtype="0" repeatCount="2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9" dur="1000"/>
                                        <p:tgtEl>
                                          <p:spTgt spid="102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0" fill="hold" nodeType="afterGroup">
                            <p:stCondLst>
                              <p:cond delay="45500"/>
                            </p:stCondLst>
                            <p:childTnLst>
                              <p:par>
                                <p:cTn id="151" presetID="10" presetClass="entr" presetSubtype="0" repeatCount="2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3" dur="1000"/>
                                        <p:tgtEl>
                                          <p:spTgt spid="102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4" fill="hold" nodeType="afterGroup">
                            <p:stCondLst>
                              <p:cond delay="47500"/>
                            </p:stCondLst>
                            <p:childTnLst>
                              <p:par>
                                <p:cTn id="155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6" dur="500"/>
                                        <p:tgtEl>
                                          <p:spTgt spid="1027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8" fill="hold" nodeType="afterGroup">
                            <p:stCondLst>
                              <p:cond delay="48000"/>
                            </p:stCondLst>
                            <p:childTnLst>
                              <p:par>
                                <p:cTn id="159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0" dur="500"/>
                                        <p:tgtEl>
                                          <p:spTgt spid="1026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2" fill="hold" nodeType="afterGroup">
                            <p:stCondLst>
                              <p:cond delay="48500"/>
                            </p:stCondLst>
                            <p:childTnLst>
                              <p:par>
                                <p:cTn id="163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4" dur="500"/>
                                        <p:tgtEl>
                                          <p:spTgt spid="1026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6" fill="hold" nodeType="afterGroup">
                            <p:stCondLst>
                              <p:cond delay="49000"/>
                            </p:stCondLst>
                            <p:childTnLst>
                              <p:par>
                                <p:cTn id="167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8" dur="500"/>
                                        <p:tgtEl>
                                          <p:spTgt spid="1026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0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2" dur="2000" fill="hold"/>
                                        <p:tgtEl>
                                          <p:spTgt spid="102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3" dur="2000" fill="hold"/>
                                        <p:tgtEl>
                                          <p:spTgt spid="102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4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6" dur="1000" fill="hold"/>
                                        <p:tgtEl>
                                          <p:spTgt spid="102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7" dur="1000" fill="hold"/>
                                        <p:tgtEl>
                                          <p:spTgt spid="102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8" dur="1000"/>
                                        <p:tgtEl>
                                          <p:spTgt spid="102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9" fill="hold" nodeType="afterGroup">
                            <p:stCondLst>
                              <p:cond delay="51000"/>
                            </p:stCondLst>
                            <p:childTnLst>
                              <p:par>
                                <p:cTn id="18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2" dur="500"/>
                                        <p:tgtEl>
                                          <p:spTgt spid="102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3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61111E-6 -4.07407E-6 L 0.3585 -0.00555 " pathEditMode="relative" rAng="0" ptsTypes="AA">
                                      <p:cBhvr>
                                        <p:cTn id="184" dur="5000" fill="hold"/>
                                        <p:tgtEl>
                                          <p:spTgt spid="1027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917" y="-27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5" fill="hold" nodeType="afterGroup">
                            <p:stCondLst>
                              <p:cond delay="56000"/>
                            </p:stCondLst>
                            <p:childTnLst>
                              <p:par>
                                <p:cTn id="186" presetID="10" presetClass="entr" presetSubtype="0" repeatCount="4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8" dur="1000"/>
                                        <p:tgtEl>
                                          <p:spTgt spid="102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89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274"/>
                </p:tgtEl>
              </p:cMediaNode>
            </p:audio>
          </p:childTnLst>
        </p:cTn>
      </p:par>
    </p:tnLst>
    <p:bldLst>
      <p:bldP spid="10277" grpId="0" animBg="1"/>
      <p:bldP spid="10277" grpId="1" animBg="1"/>
      <p:bldP spid="10276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b="1" dirty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Домашнее задание: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755576" y="1447800"/>
            <a:ext cx="7931224" cy="4572000"/>
          </a:xfrm>
        </p:spPr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ru-RU" dirty="0" smtClean="0">
                <a:latin typeface="Arial Black" panose="020B0A04020102020204" pitchFamily="34" charset="0"/>
              </a:rPr>
              <a:t>§ 2.4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 smtClean="0">
                <a:latin typeface="Arial Black" panose="020B0A04020102020204" pitchFamily="34" charset="0"/>
              </a:rPr>
              <a:t> № 12, </a:t>
            </a:r>
            <a:r>
              <a:rPr lang="ru-RU" dirty="0">
                <a:latin typeface="Arial Black" panose="020B0A04020102020204" pitchFamily="34" charset="0"/>
              </a:rPr>
              <a:t>№</a:t>
            </a:r>
            <a:r>
              <a:rPr lang="ru-RU" dirty="0" smtClean="0">
                <a:latin typeface="Arial Black" panose="020B0A04020102020204" pitchFamily="34" charset="0"/>
              </a:rPr>
              <a:t>13,</a:t>
            </a:r>
            <a:r>
              <a:rPr lang="ru-RU" dirty="0">
                <a:latin typeface="Arial Black" panose="020B0A04020102020204" pitchFamily="34" charset="0"/>
              </a:rPr>
              <a:t> </a:t>
            </a:r>
            <a:r>
              <a:rPr lang="ru-RU" dirty="0" smtClean="0">
                <a:latin typeface="Arial Black" panose="020B0A04020102020204" pitchFamily="34" charset="0"/>
              </a:rPr>
              <a:t>№14 (стр. 87)</a:t>
            </a:r>
            <a:endParaRPr lang="en-US" dirty="0" smtClean="0">
              <a:latin typeface="Arial Black" panose="020B0A04020102020204" pitchFamily="34" charset="0"/>
            </a:endParaRPr>
          </a:p>
          <a:p>
            <a:pPr marL="514350" indent="-514350">
              <a:buFont typeface="+mj-lt"/>
              <a:buAutoNum type="arabicPeriod"/>
            </a:pPr>
            <a:r>
              <a:rPr lang="ru-RU" dirty="0" smtClean="0">
                <a:latin typeface="Arial Black" panose="020B0A04020102020204" pitchFamily="34" charset="0"/>
              </a:rPr>
              <a:t>Скачать и выполнить задания темы «Файловая система» с ресурса:</a:t>
            </a:r>
          </a:p>
          <a:p>
            <a:pPr marL="0" indent="0">
              <a:buNone/>
            </a:pPr>
            <a:endParaRPr lang="ru-RU" dirty="0">
              <a:latin typeface="Arial Black" panose="020B0A04020102020204" pitchFamily="34" charset="0"/>
            </a:endParaRPr>
          </a:p>
          <a:p>
            <a:pPr marL="0" indent="0">
              <a:buNone/>
            </a:pPr>
            <a:endParaRPr lang="ru-RU" dirty="0" smtClean="0">
              <a:latin typeface="Arial Black" panose="020B0A04020102020204" pitchFamily="34" charset="0"/>
            </a:endParaRPr>
          </a:p>
          <a:p>
            <a:pPr marL="0" indent="0">
              <a:buNone/>
            </a:pPr>
            <a:endParaRPr lang="ru-RU" dirty="0">
              <a:latin typeface="Arial Black" panose="020B0A04020102020204" pitchFamily="34" charset="0"/>
            </a:endParaRPr>
          </a:p>
          <a:p>
            <a:pPr marL="0" indent="0">
              <a:buNone/>
            </a:pPr>
            <a:r>
              <a:rPr lang="ru-RU" dirty="0" smtClean="0">
                <a:solidFill>
                  <a:srgbClr val="C00000"/>
                </a:solidFill>
                <a:latin typeface="Arial Black" panose="020B0A04020102020204" pitchFamily="34" charset="0"/>
              </a:rPr>
              <a:t>4. </a:t>
            </a:r>
            <a:r>
              <a:rPr lang="ru-RU" dirty="0" smtClean="0">
                <a:latin typeface="Arial Black" panose="020B0A04020102020204" pitchFamily="34" charset="0"/>
              </a:rPr>
              <a:t>Прочитать </a:t>
            </a:r>
            <a:r>
              <a:rPr lang="ru-RU" dirty="0">
                <a:latin typeface="Arial Black" panose="020B0A04020102020204" pitchFamily="34" charset="0"/>
              </a:rPr>
              <a:t>§ </a:t>
            </a:r>
            <a:r>
              <a:rPr lang="ru-RU" dirty="0" smtClean="0">
                <a:latin typeface="Arial Black" panose="020B0A04020102020204" pitchFamily="34" charset="0"/>
              </a:rPr>
              <a:t>2.5 </a:t>
            </a:r>
            <a:r>
              <a:rPr lang="ru-RU" sz="2400" dirty="0" smtClean="0">
                <a:latin typeface="Arial Black" panose="020B0A04020102020204" pitchFamily="34" charset="0"/>
              </a:rPr>
              <a:t>для подготовки к следующему уроку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844027" y="3501008"/>
            <a:ext cx="705678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>
                <a:latin typeface="Arial Black" panose="020B0A04020102020204" pitchFamily="34" charset="0"/>
                <a:hlinkClick r:id="rId2"/>
              </a:rPr>
              <a:t>http</a:t>
            </a:r>
            <a:r>
              <a:rPr lang="en-US" dirty="0">
                <a:latin typeface="Arial Black" panose="020B0A04020102020204" pitchFamily="34" charset="0"/>
                <a:hlinkClick r:id="rId2"/>
              </a:rPr>
              <a:t>://fcior.edu.ru/catalog/srednee_obshee?discipline_oo=6&amp;class=10&amp;learning_character=&amp;accessibility_restriction=&amp;</a:t>
            </a:r>
            <a:r>
              <a:rPr lang="en-US" dirty="0" smtClean="0">
                <a:latin typeface="Arial Black" panose="020B0A04020102020204" pitchFamily="34" charset="0"/>
                <a:hlinkClick r:id="rId2"/>
              </a:rPr>
              <a:t>page=49</a:t>
            </a:r>
            <a:r>
              <a:rPr lang="en-US" dirty="0" smtClean="0">
                <a:latin typeface="Arial Black" panose="020B0A04020102020204" pitchFamily="34" charset="0"/>
              </a:rPr>
              <a:t> </a:t>
            </a:r>
            <a:endParaRPr lang="ru-RU" dirty="0"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353037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143091" y="442618"/>
            <a:ext cx="8817394" cy="576064"/>
          </a:xfrm>
        </p:spPr>
        <p:txBody>
          <a:bodyPr>
            <a:normAutofit fontScale="90000"/>
          </a:bodyPr>
          <a:lstStyle/>
          <a:p>
            <a:pPr algn="r"/>
            <a:r>
              <a:rPr lang="ru-RU" sz="3600" b="1" dirty="0" smtClean="0">
                <a:ln w="1905">
                  <a:solidFill>
                    <a:schemeClr val="accent2">
                      <a:lumMod val="60000"/>
                      <a:lumOff val="40000"/>
                    </a:schemeClr>
                  </a:solidFill>
                </a:ln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ru-RU" sz="3600" b="1" u="sng" dirty="0" smtClean="0">
                <a:ln w="1905">
                  <a:solidFill>
                    <a:schemeClr val="accent2">
                      <a:lumMod val="60000"/>
                      <a:lumOff val="40000"/>
                    </a:schemeClr>
                  </a:solidFill>
                </a:ln>
                <a:solidFill>
                  <a:srgbClr val="CC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Создание иерархической файловой структуры</a:t>
            </a:r>
            <a:endParaRPr lang="ru-RU" sz="3700" b="1" u="sng" dirty="0">
              <a:ln w="1905">
                <a:solidFill>
                  <a:schemeClr val="accent2">
                    <a:lumMod val="60000"/>
                    <a:lumOff val="40000"/>
                  </a:schemeClr>
                </a:solidFill>
              </a:ln>
              <a:solidFill>
                <a:srgbClr val="CC00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cxnSp>
        <p:nvCxnSpPr>
          <p:cNvPr id="27" name="Прямая соединительная линия 26"/>
          <p:cNvCxnSpPr/>
          <p:nvPr/>
        </p:nvCxnSpPr>
        <p:spPr>
          <a:xfrm>
            <a:off x="621548" y="1268760"/>
            <a:ext cx="566076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Прямая соединительная линия 27"/>
          <p:cNvCxnSpPr/>
          <p:nvPr/>
        </p:nvCxnSpPr>
        <p:spPr>
          <a:xfrm>
            <a:off x="854213" y="1268760"/>
            <a:ext cx="0" cy="670046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Прямая соединительная линия 28"/>
          <p:cNvCxnSpPr/>
          <p:nvPr/>
        </p:nvCxnSpPr>
        <p:spPr>
          <a:xfrm>
            <a:off x="854213" y="1938806"/>
            <a:ext cx="333411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Прямая соединительная линия 35"/>
          <p:cNvCxnSpPr/>
          <p:nvPr/>
        </p:nvCxnSpPr>
        <p:spPr>
          <a:xfrm>
            <a:off x="4250209" y="2456847"/>
            <a:ext cx="516688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TextBox 29"/>
          <p:cNvSpPr txBox="1"/>
          <p:nvPr/>
        </p:nvSpPr>
        <p:spPr>
          <a:xfrm>
            <a:off x="4778598" y="2256792"/>
            <a:ext cx="324209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latin typeface="Arial Black" panose="020B0A04020102020204" pitchFamily="34" charset="0"/>
              </a:rPr>
              <a:t>Microsoft Excel.xlsx</a:t>
            </a:r>
            <a:endParaRPr lang="ru-RU" sz="2000" dirty="0">
              <a:latin typeface="Arial Black" panose="020B0A04020102020204" pitchFamily="34" charset="0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114796" y="1037927"/>
            <a:ext cx="73110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Arial Black" panose="020B0A04020102020204" pitchFamily="34" charset="0"/>
              </a:rPr>
              <a:t>D:\</a:t>
            </a:r>
            <a:endParaRPr lang="ru-RU" sz="2400" dirty="0">
              <a:latin typeface="Arial Black" panose="020B0A04020102020204" pitchFamily="34" charset="0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1187624" y="1068705"/>
            <a:ext cx="302606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>
                <a:latin typeface="Arial Black" panose="020B0A04020102020204" pitchFamily="34" charset="0"/>
              </a:rPr>
              <a:t>Документ.</a:t>
            </a:r>
            <a:r>
              <a:rPr lang="en-US" sz="2000" dirty="0" err="1">
                <a:latin typeface="Arial Black" panose="020B0A04020102020204" pitchFamily="34" charset="0"/>
              </a:rPr>
              <a:t>docx</a:t>
            </a:r>
            <a:endParaRPr lang="ru-RU" sz="2000" dirty="0">
              <a:latin typeface="Arial Black" panose="020B0A04020102020204" pitchFamily="34" charset="0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4783997" y="3251294"/>
            <a:ext cx="214743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>
                <a:latin typeface="Arial Black" panose="020B0A04020102020204" pitchFamily="34" charset="0"/>
              </a:rPr>
              <a:t>Новая папка</a:t>
            </a:r>
            <a:endParaRPr lang="ru-RU" sz="2000" dirty="0">
              <a:latin typeface="Arial Black" panose="020B0A04020102020204" pitchFamily="34" charset="0"/>
            </a:endParaRPr>
          </a:p>
        </p:txBody>
      </p:sp>
      <p:cxnSp>
        <p:nvCxnSpPr>
          <p:cNvPr id="51" name="Прямая соединительная линия 50"/>
          <p:cNvCxnSpPr/>
          <p:nvPr/>
        </p:nvCxnSpPr>
        <p:spPr>
          <a:xfrm>
            <a:off x="4348381" y="3546328"/>
            <a:ext cx="430217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Прямая соединительная линия 54"/>
          <p:cNvCxnSpPr>
            <a:stCxn id="59" idx="3"/>
          </p:cNvCxnSpPr>
          <p:nvPr/>
        </p:nvCxnSpPr>
        <p:spPr>
          <a:xfrm>
            <a:off x="2433032" y="1922708"/>
            <a:ext cx="631371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Прямая соединительная линия 55"/>
          <p:cNvCxnSpPr/>
          <p:nvPr/>
        </p:nvCxnSpPr>
        <p:spPr>
          <a:xfrm flipH="1" flipV="1">
            <a:off x="2674485" y="1900734"/>
            <a:ext cx="2430" cy="445787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Прямая соединительная линия 56"/>
          <p:cNvCxnSpPr/>
          <p:nvPr/>
        </p:nvCxnSpPr>
        <p:spPr>
          <a:xfrm>
            <a:off x="2668011" y="2361703"/>
            <a:ext cx="430217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8" name="TextBox 57"/>
          <p:cNvSpPr txBox="1"/>
          <p:nvPr/>
        </p:nvSpPr>
        <p:spPr>
          <a:xfrm>
            <a:off x="3062673" y="1700679"/>
            <a:ext cx="302606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>
                <a:latin typeface="Arial Black" panose="020B0A04020102020204" pitchFamily="34" charset="0"/>
              </a:rPr>
              <a:t>Презентация.</a:t>
            </a:r>
            <a:r>
              <a:rPr lang="en-US" sz="2000" dirty="0" err="1">
                <a:latin typeface="Arial Black" panose="020B0A04020102020204" pitchFamily="34" charset="0"/>
              </a:rPr>
              <a:t>pptx</a:t>
            </a:r>
            <a:endParaRPr lang="ru-RU" sz="2000" dirty="0">
              <a:latin typeface="Arial Black" panose="020B0A04020102020204" pitchFamily="34" charset="0"/>
            </a:endParaRPr>
          </a:p>
        </p:txBody>
      </p:sp>
      <p:sp>
        <p:nvSpPr>
          <p:cNvPr id="59" name="TextBox 58"/>
          <p:cNvSpPr txBox="1"/>
          <p:nvPr/>
        </p:nvSpPr>
        <p:spPr>
          <a:xfrm>
            <a:off x="1187624" y="1722653"/>
            <a:ext cx="124540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>
                <a:latin typeface="Arial Black" panose="020B0A04020102020204" pitchFamily="34" charset="0"/>
              </a:rPr>
              <a:t>Папка1</a:t>
            </a:r>
            <a:endParaRPr lang="ru-RU" sz="2000" dirty="0">
              <a:latin typeface="Arial Black" panose="020B0A04020102020204" pitchFamily="34" charset="0"/>
            </a:endParaRPr>
          </a:p>
        </p:txBody>
      </p:sp>
      <p:sp>
        <p:nvSpPr>
          <p:cNvPr id="60" name="TextBox 59"/>
          <p:cNvSpPr txBox="1"/>
          <p:nvPr/>
        </p:nvSpPr>
        <p:spPr>
          <a:xfrm>
            <a:off x="3041298" y="2190161"/>
            <a:ext cx="129538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>
                <a:latin typeface="Arial Black" panose="020B0A04020102020204" pitchFamily="34" charset="0"/>
              </a:rPr>
              <a:t>Папка2</a:t>
            </a:r>
            <a:endParaRPr lang="ru-RU" sz="2000" dirty="0">
              <a:latin typeface="Arial Black" panose="020B0A04020102020204" pitchFamily="34" charset="0"/>
            </a:endParaRPr>
          </a:p>
        </p:txBody>
      </p:sp>
      <p:cxnSp>
        <p:nvCxnSpPr>
          <p:cNvPr id="61" name="Прямая соединительная линия 60"/>
          <p:cNvCxnSpPr/>
          <p:nvPr/>
        </p:nvCxnSpPr>
        <p:spPr>
          <a:xfrm flipH="1" flipV="1">
            <a:off x="4343154" y="2456847"/>
            <a:ext cx="2430" cy="1092464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Прямая соединительная линия 61"/>
          <p:cNvCxnSpPr/>
          <p:nvPr/>
        </p:nvCxnSpPr>
        <p:spPr>
          <a:xfrm>
            <a:off x="4336680" y="2917815"/>
            <a:ext cx="430217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5" name="TextBox 64"/>
          <p:cNvSpPr txBox="1"/>
          <p:nvPr/>
        </p:nvSpPr>
        <p:spPr>
          <a:xfrm>
            <a:off x="4778598" y="2735715"/>
            <a:ext cx="302606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>
                <a:latin typeface="Arial Black" panose="020B0A04020102020204" pitchFamily="34" charset="0"/>
              </a:rPr>
              <a:t>Документ.</a:t>
            </a:r>
            <a:r>
              <a:rPr lang="en-US" sz="2000" dirty="0" err="1">
                <a:latin typeface="Arial Black" panose="020B0A04020102020204" pitchFamily="34" charset="0"/>
              </a:rPr>
              <a:t>docx</a:t>
            </a:r>
            <a:endParaRPr lang="ru-RU" sz="2000" dirty="0">
              <a:latin typeface="Arial Black" panose="020B0A04020102020204" pitchFamily="34" charset="0"/>
            </a:endParaRPr>
          </a:p>
        </p:txBody>
      </p:sp>
      <p:grpSp>
        <p:nvGrpSpPr>
          <p:cNvPr id="6" name="Группа 5"/>
          <p:cNvGrpSpPr/>
          <p:nvPr/>
        </p:nvGrpSpPr>
        <p:grpSpPr>
          <a:xfrm>
            <a:off x="457316" y="2359255"/>
            <a:ext cx="5149401" cy="3645847"/>
            <a:chOff x="457316" y="2359255"/>
            <a:chExt cx="5149401" cy="3645847"/>
          </a:xfrm>
        </p:grpSpPr>
        <p:cxnSp>
          <p:nvCxnSpPr>
            <p:cNvPr id="80" name="Прямая соединительная линия 79"/>
            <p:cNvCxnSpPr/>
            <p:nvPr/>
          </p:nvCxnSpPr>
          <p:spPr>
            <a:xfrm flipV="1">
              <a:off x="3669332" y="4819280"/>
              <a:ext cx="0" cy="272321"/>
            </a:xfrm>
            <a:prstGeom prst="line">
              <a:avLst/>
            </a:prstGeom>
            <a:ln w="381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5" name="Группа 4"/>
            <p:cNvGrpSpPr/>
            <p:nvPr/>
          </p:nvGrpSpPr>
          <p:grpSpPr>
            <a:xfrm>
              <a:off x="457316" y="2359255"/>
              <a:ext cx="5149401" cy="3645847"/>
              <a:chOff x="457316" y="2359255"/>
              <a:chExt cx="5149401" cy="3645847"/>
            </a:xfrm>
          </p:grpSpPr>
          <p:pic>
            <p:nvPicPr>
              <p:cNvPr id="4104" name="Picture 8"/>
              <p:cNvPicPr>
                <a:picLocks noChangeAspect="1" noChangeArrowheads="1"/>
              </p:cNvPicPr>
              <p:nvPr/>
            </p:nvPicPr>
            <p:blipFill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30327" t="14550" r="56559" b="51378"/>
              <a:stretch/>
            </p:blipFill>
            <p:spPr bwMode="auto">
              <a:xfrm>
                <a:off x="4811811" y="4843956"/>
                <a:ext cx="794906" cy="116114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grpSp>
            <p:nvGrpSpPr>
              <p:cNvPr id="3" name="Группа 2"/>
              <p:cNvGrpSpPr/>
              <p:nvPr/>
            </p:nvGrpSpPr>
            <p:grpSpPr>
              <a:xfrm>
                <a:off x="457316" y="2359255"/>
                <a:ext cx="4354494" cy="3645847"/>
                <a:chOff x="457316" y="2359255"/>
                <a:chExt cx="4354494" cy="3645847"/>
              </a:xfrm>
            </p:grpSpPr>
            <p:pic>
              <p:nvPicPr>
                <p:cNvPr id="8" name="Picture 3"/>
                <p:cNvPicPr>
                  <a:picLocks noChangeAspect="1" noChangeArrowheads="1"/>
                </p:cNvPicPr>
                <p:nvPr/>
              </p:nvPicPr>
              <p:blipFill rotWithShape="1">
                <a:blip r:embed="rId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30026" t="12964" r="54346" b="51744"/>
                <a:stretch/>
              </p:blipFill>
              <p:spPr bwMode="auto">
                <a:xfrm>
                  <a:off x="2034704" y="3078836"/>
                  <a:ext cx="901922" cy="1145136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13" name="Picture 5"/>
                <p:cNvPicPr>
                  <a:picLocks noChangeAspect="1" noChangeArrowheads="1"/>
                </p:cNvPicPr>
                <p:nvPr/>
              </p:nvPicPr>
              <p:blipFill rotWithShape="1">
                <a:blip r:embed="rId4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49998" t="13438" r="32844" b="50000"/>
                <a:stretch/>
              </p:blipFill>
              <p:spPr bwMode="auto">
                <a:xfrm>
                  <a:off x="2034704" y="4974955"/>
                  <a:ext cx="799144" cy="957507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15" name="Picture 6"/>
                <p:cNvPicPr>
                  <a:picLocks noChangeAspect="1" noChangeArrowheads="1"/>
                </p:cNvPicPr>
                <p:nvPr/>
              </p:nvPicPr>
              <p:blipFill rotWithShape="1">
                <a:blip r:embed="rId5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6197" t="58696"/>
                <a:stretch/>
              </p:blipFill>
              <p:spPr bwMode="auto">
                <a:xfrm>
                  <a:off x="988806" y="4165173"/>
                  <a:ext cx="1021227" cy="835400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18" name="Picture 7"/>
                <p:cNvPicPr>
                  <a:picLocks noChangeAspect="1" noChangeArrowheads="1"/>
                </p:cNvPicPr>
                <p:nvPr/>
              </p:nvPicPr>
              <p:blipFill rotWithShape="1">
                <a:blip r:embed="rId6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71713" t="14132" r="11399" b="50984"/>
                <a:stretch/>
              </p:blipFill>
              <p:spPr bwMode="auto">
                <a:xfrm>
                  <a:off x="457316" y="3262852"/>
                  <a:ext cx="812188" cy="943216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4109" name="Picture 13"/>
                <p:cNvPicPr>
                  <a:picLocks noChangeAspect="1" noChangeArrowheads="1"/>
                </p:cNvPicPr>
                <p:nvPr/>
              </p:nvPicPr>
              <p:blipFill rotWithShape="1">
                <a:blip r:embed="rId7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26796" t="21610" r="50000" b="50000"/>
                <a:stretch/>
              </p:blipFill>
              <p:spPr bwMode="auto">
                <a:xfrm>
                  <a:off x="719828" y="2359255"/>
                  <a:ext cx="1280190" cy="916529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66" name="Picture 3"/>
                <p:cNvPicPr>
                  <a:picLocks noChangeAspect="1" noChangeArrowheads="1"/>
                </p:cNvPicPr>
                <p:nvPr/>
              </p:nvPicPr>
              <p:blipFill rotWithShape="1">
                <a:blip r:embed="rId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30026" t="12964" r="54346" b="51744"/>
                <a:stretch/>
              </p:blipFill>
              <p:spPr bwMode="auto">
                <a:xfrm>
                  <a:off x="3348287" y="3829819"/>
                  <a:ext cx="901922" cy="1145136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67" name="Picture 7"/>
                <p:cNvPicPr>
                  <a:picLocks noChangeAspect="1" noChangeArrowheads="1"/>
                </p:cNvPicPr>
                <p:nvPr/>
              </p:nvPicPr>
              <p:blipFill rotWithShape="1">
                <a:blip r:embed="rId6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71713" t="14132" r="11399" b="50984"/>
                <a:stretch/>
              </p:blipFill>
              <p:spPr bwMode="auto">
                <a:xfrm>
                  <a:off x="3320931" y="5061886"/>
                  <a:ext cx="812188" cy="943216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cxnSp>
              <p:nvCxnSpPr>
                <p:cNvPr id="68" name="Прямая соединительная линия 67"/>
                <p:cNvCxnSpPr/>
                <p:nvPr/>
              </p:nvCxnSpPr>
              <p:spPr>
                <a:xfrm flipV="1">
                  <a:off x="960171" y="2917815"/>
                  <a:ext cx="0" cy="331961"/>
                </a:xfrm>
                <a:prstGeom prst="line">
                  <a:avLst/>
                </a:prstGeom>
                <a:ln w="38100"/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9" name="Прямая соединительная линия 68"/>
                <p:cNvCxnSpPr/>
                <p:nvPr/>
              </p:nvCxnSpPr>
              <p:spPr>
                <a:xfrm flipH="1" flipV="1">
                  <a:off x="1545179" y="2917815"/>
                  <a:ext cx="929709" cy="275745"/>
                </a:xfrm>
                <a:prstGeom prst="line">
                  <a:avLst/>
                </a:prstGeom>
                <a:ln w="38100"/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4" name="Прямая соединительная линия 73"/>
                <p:cNvCxnSpPr/>
                <p:nvPr/>
              </p:nvCxnSpPr>
              <p:spPr>
                <a:xfrm flipV="1">
                  <a:off x="1490329" y="3981737"/>
                  <a:ext cx="638356" cy="183436"/>
                </a:xfrm>
                <a:prstGeom prst="line">
                  <a:avLst/>
                </a:prstGeom>
                <a:ln w="38100"/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5" name="Прямая соединительная линия 74"/>
                <p:cNvCxnSpPr/>
                <p:nvPr/>
              </p:nvCxnSpPr>
              <p:spPr>
                <a:xfrm flipH="1" flipV="1">
                  <a:off x="2793861" y="3931907"/>
                  <a:ext cx="618161" cy="233266"/>
                </a:xfrm>
                <a:prstGeom prst="line">
                  <a:avLst/>
                </a:prstGeom>
                <a:ln w="38100"/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6" name="Прямая соединительная линия 75"/>
                <p:cNvCxnSpPr/>
                <p:nvPr/>
              </p:nvCxnSpPr>
              <p:spPr>
                <a:xfrm flipV="1">
                  <a:off x="2674485" y="4778975"/>
                  <a:ext cx="738771" cy="273116"/>
                </a:xfrm>
                <a:prstGeom prst="line">
                  <a:avLst/>
                </a:prstGeom>
                <a:ln w="38100"/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1" name="Прямая соединительная линия 80"/>
                <p:cNvCxnSpPr/>
                <p:nvPr/>
              </p:nvCxnSpPr>
              <p:spPr>
                <a:xfrm flipH="1" flipV="1">
                  <a:off x="4026079" y="4745503"/>
                  <a:ext cx="785731" cy="255070"/>
                </a:xfrm>
                <a:prstGeom prst="line">
                  <a:avLst/>
                </a:prstGeom>
                <a:ln w="38100"/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</p:grpSp>
      <p:sp>
        <p:nvSpPr>
          <p:cNvPr id="2" name="Скругленная прямоугольная выноска 1"/>
          <p:cNvSpPr/>
          <p:nvPr/>
        </p:nvSpPr>
        <p:spPr>
          <a:xfrm>
            <a:off x="5724128" y="3931907"/>
            <a:ext cx="3168352" cy="2737453"/>
          </a:xfrm>
          <a:prstGeom prst="wedgeRoundRectCallout">
            <a:avLst>
              <a:gd name="adj1" fmla="val -80627"/>
              <a:gd name="adj2" fmla="val -54035"/>
              <a:gd name="adj3" fmla="val 16667"/>
            </a:avLst>
          </a:prstGeom>
          <a:solidFill>
            <a:schemeClr val="bg1"/>
          </a:solidFill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i="1" u="sng" dirty="0">
                <a:ln w="1905">
                  <a:solidFill>
                    <a:schemeClr val="accent2">
                      <a:lumMod val="60000"/>
                      <a:lumOff val="40000"/>
                    </a:schemeClr>
                  </a:solidFill>
                </a:ln>
                <a:solidFill>
                  <a:srgbClr val="CC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+mj-lt"/>
                <a:ea typeface="+mj-ea"/>
                <a:cs typeface="+mj-cs"/>
              </a:rPr>
              <a:t>Задание: </a:t>
            </a:r>
          </a:p>
          <a:p>
            <a:pPr algn="ctr"/>
            <a:endParaRPr lang="ru-RU" sz="900" b="1" u="sng" dirty="0" smtClean="0">
              <a:ln w="1905"/>
              <a:solidFill>
                <a:schemeClr val="accent2">
                  <a:lumMod val="60000"/>
                  <a:lumOff val="40000"/>
                </a:schemeClr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Arial Black" panose="020B0A04020102020204" pitchFamily="34" charset="0"/>
            </a:endParaRPr>
          </a:p>
          <a:p>
            <a:pPr algn="ctr"/>
            <a:r>
              <a:rPr lang="ru-RU" sz="2400" b="1" dirty="0" smtClean="0">
                <a:ln w="1905"/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 Black" panose="020B0A04020102020204" pitchFamily="34" charset="0"/>
              </a:rPr>
              <a:t>Создать          на </a:t>
            </a:r>
            <a:r>
              <a:rPr lang="ru-RU" sz="2400" b="1" dirty="0">
                <a:ln w="1905"/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 Black" panose="020B0A04020102020204" pitchFamily="34" charset="0"/>
              </a:rPr>
              <a:t>компьютере данную файловую структуру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219222" y="132016"/>
            <a:ext cx="391806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dirty="0">
                <a:solidFill>
                  <a:schemeClr val="bg1">
                    <a:lumMod val="65000"/>
                  </a:schemeClr>
                </a:solidFill>
                <a:latin typeface="Arial Black" panose="020B0A04020102020204" pitchFamily="34" charset="0"/>
              </a:rPr>
              <a:t>Практическая </a:t>
            </a:r>
            <a:r>
              <a:rPr lang="ru-RU" sz="2400" dirty="0" smtClean="0">
                <a:solidFill>
                  <a:schemeClr val="bg1">
                    <a:lumMod val="65000"/>
                  </a:schemeClr>
                </a:solidFill>
                <a:latin typeface="Arial Black" panose="020B0A04020102020204" pitchFamily="34" charset="0"/>
              </a:rPr>
              <a:t>работа</a:t>
            </a:r>
            <a:endParaRPr lang="ru-RU" sz="1600" dirty="0">
              <a:solidFill>
                <a:schemeClr val="bg1">
                  <a:lumMod val="6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849067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850106"/>
          </a:xfrm>
        </p:spPr>
        <p:txBody>
          <a:bodyPr>
            <a:normAutofit/>
          </a:bodyPr>
          <a:lstStyle/>
          <a:p>
            <a:r>
              <a:rPr lang="ru-RU" sz="3600" b="1" dirty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Мнение об уроке</a:t>
            </a: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4052476745"/>
              </p:ext>
            </p:extLst>
          </p:nvPr>
        </p:nvGraphicFramePr>
        <p:xfrm>
          <a:off x="395537" y="1447800"/>
          <a:ext cx="8291264" cy="4933528"/>
        </p:xfrm>
        <a:graphic>
          <a:graphicData uri="http://schemas.openxmlformats.org/drawingml/2006/table">
            <a:tbl>
              <a:tblPr firstRow="1" bandRow="1">
                <a:tableStyleId>{5DA37D80-6434-44D0-A028-1B22A696006F}</a:tableStyleId>
              </a:tblPr>
              <a:tblGrid>
                <a:gridCol w="2808311"/>
                <a:gridCol w="2592288"/>
                <a:gridCol w="2890665"/>
              </a:tblGrid>
              <a:tr h="2215712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ru-RU" sz="5400" dirty="0" smtClean="0"/>
                        <a:t>1</a:t>
                      </a:r>
                    </a:p>
                    <a:p>
                      <a:pPr marL="0" indent="0" algn="ctr">
                        <a:buFont typeface="+mj-lt"/>
                        <a:buNone/>
                      </a:pPr>
                      <a:endParaRPr lang="ru-RU" sz="5400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ru-RU" sz="5400" dirty="0" smtClean="0"/>
                        <a:t>2</a:t>
                      </a:r>
                      <a:endParaRPr lang="ru-RU" sz="5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ru-RU" sz="5400" dirty="0" smtClean="0"/>
                        <a:t>3</a:t>
                      </a:r>
                      <a:endParaRPr lang="ru-RU" sz="5400" dirty="0"/>
                    </a:p>
                  </a:txBody>
                  <a:tcPr/>
                </a:tc>
              </a:tr>
              <a:tr h="2717816">
                <a:tc>
                  <a:txBody>
                    <a:bodyPr/>
                    <a:lstStyle/>
                    <a:p>
                      <a:pPr marL="342900" indent="-342900" algn="ctr">
                        <a:buFont typeface="+mj-lt"/>
                        <a:buAutoNum type="arabicPeriod"/>
                      </a:pPr>
                      <a:endParaRPr lang="ru-RU" sz="5400" dirty="0"/>
                    </a:p>
                  </a:txBody>
                  <a:tcP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endParaRPr lang="ru-RU" sz="5400" dirty="0"/>
                    </a:p>
                  </a:txBody>
                  <a:tcP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endParaRPr lang="ru-RU" sz="5400" dirty="0"/>
                    </a:p>
                  </a:txBody>
                  <a:tcPr>
                    <a:solidFill>
                      <a:schemeClr val="bg1">
                        <a:alpha val="20000"/>
                      </a:schemeClr>
                    </a:solidFill>
                  </a:tcPr>
                </a:tc>
              </a:tr>
            </a:tbl>
          </a:graphicData>
        </a:graphic>
      </p:graphicFrame>
      <p:pic>
        <p:nvPicPr>
          <p:cNvPr id="1027" name="Picture 3" descr="C:\Users\Учитель\AppData\Local\Microsoft\Windows\INetCache\IE\5JWSHHBS\smayl-konstruktor-grafika[1]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9872" y="2853379"/>
            <a:ext cx="2088232" cy="20882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Учитель\AppData\Local\Microsoft\Windows\INetCache\IE\64Y9SPHE\sad-smiley-picture[1]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362" r="12563"/>
          <a:stretch/>
        </p:blipFill>
        <p:spPr bwMode="auto">
          <a:xfrm>
            <a:off x="5914103" y="2636912"/>
            <a:ext cx="2389240" cy="25211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C:\Users\Учитель\AppData\Local\Microsoft\Windows\INetCache\IE\4HJMHTAF\000hs23e[1].jpe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58" r="13327"/>
          <a:stretch/>
        </p:blipFill>
        <p:spPr bwMode="auto">
          <a:xfrm>
            <a:off x="707923" y="2670329"/>
            <a:ext cx="2227006" cy="22712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595819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850106"/>
          </a:xfrm>
        </p:spPr>
        <p:txBody>
          <a:bodyPr/>
          <a:lstStyle/>
          <a:p>
            <a:r>
              <a:rPr lang="ru-RU" b="1" dirty="0" smtClean="0"/>
              <a:t>Используемые источники: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539552" y="1052736"/>
            <a:ext cx="8147248" cy="4967064"/>
          </a:xfrm>
        </p:spPr>
        <p:txBody>
          <a:bodyPr>
            <a:normAutofit lnSpcReduction="10000"/>
          </a:bodyPr>
          <a:lstStyle/>
          <a:p>
            <a:pPr marL="514350" indent="-514350">
              <a:buFont typeface="+mj-lt"/>
              <a:buAutoNum type="arabicPeriod"/>
            </a:pPr>
            <a:r>
              <a:rPr lang="ru-RU" dirty="0" err="1"/>
              <a:t>Босова</a:t>
            </a:r>
            <a:r>
              <a:rPr lang="ru-RU" dirty="0"/>
              <a:t> Л.Л. Информатика и ИКТ: учебник для 8 класса./ </a:t>
            </a:r>
            <a:r>
              <a:rPr lang="ru-RU" dirty="0" err="1"/>
              <a:t>Л.Л.Босова</a:t>
            </a:r>
            <a:r>
              <a:rPr lang="ru-RU" dirty="0"/>
              <a:t>, А.Ю. </a:t>
            </a:r>
            <a:r>
              <a:rPr lang="ru-RU" dirty="0" err="1"/>
              <a:t>Босова</a:t>
            </a:r>
            <a:r>
              <a:rPr lang="ru-RU" dirty="0"/>
              <a:t>. – М: БИНОМ. Лаборатория знаний. 2013.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 smtClean="0"/>
              <a:t>Галкина И. А. Физкультминутки для глаз. – /электронный ресурс: </a:t>
            </a:r>
            <a:r>
              <a:rPr lang="en-US" dirty="0">
                <a:hlinkClick r:id="rId2"/>
              </a:rPr>
              <a:t>http://</a:t>
            </a:r>
            <a:r>
              <a:rPr lang="en-US" dirty="0" smtClean="0">
                <a:hlinkClick r:id="rId2"/>
              </a:rPr>
              <a:t>it-n.ru/communities.aspx?cat_no=5025&amp;lib_no=18630&amp;tmpl=lib</a:t>
            </a:r>
            <a:r>
              <a:rPr lang="ru-RU" dirty="0" smtClean="0"/>
              <a:t> </a:t>
            </a:r>
            <a:endParaRPr lang="ru-RU" dirty="0" smtClean="0"/>
          </a:p>
          <a:p>
            <a:pPr marL="514350" indent="-514350">
              <a:buFont typeface="+mj-lt"/>
              <a:buAutoNum type="arabicPeriod"/>
            </a:pPr>
            <a:r>
              <a:rPr lang="ru-RU" dirty="0" smtClean="0"/>
              <a:t>Файловая система. - </a:t>
            </a:r>
            <a:r>
              <a:rPr lang="ru-RU" dirty="0"/>
              <a:t>/электронный </a:t>
            </a:r>
            <a:r>
              <a:rPr lang="ru-RU" dirty="0" smtClean="0"/>
              <a:t>ресурс: </a:t>
            </a:r>
            <a:r>
              <a:rPr lang="en-US" dirty="0" smtClean="0">
                <a:hlinkClick r:id="rId3"/>
              </a:rPr>
              <a:t>http</a:t>
            </a:r>
            <a:r>
              <a:rPr lang="en-US" dirty="0">
                <a:hlinkClick r:id="rId3"/>
              </a:rPr>
              <a:t>://fcior.edu.ru/catalog/srednee_obshee?discipline_oo=6&amp;class=10&amp;learning_character=&amp;accessibility_restriction=&amp;</a:t>
            </a:r>
            <a:r>
              <a:rPr lang="en-US" dirty="0" smtClean="0">
                <a:hlinkClick r:id="rId3"/>
              </a:rPr>
              <a:t>page=49</a:t>
            </a:r>
            <a:r>
              <a:rPr lang="ru-RU" dirty="0" smtClean="0"/>
              <a:t> 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 smtClean="0"/>
              <a:t>Интерактивные ресурсы сайта. /</a:t>
            </a:r>
            <a:r>
              <a:rPr lang="ru-RU" dirty="0"/>
              <a:t>электронный ресурс: </a:t>
            </a:r>
            <a:r>
              <a:rPr lang="en-US" dirty="0" smtClean="0">
                <a:hlinkClick r:id="rId4"/>
              </a:rPr>
              <a:t>http</a:t>
            </a:r>
            <a:r>
              <a:rPr lang="en-US" dirty="0">
                <a:hlinkClick r:id="rId4"/>
              </a:rPr>
              <a:t>://</a:t>
            </a:r>
            <a:r>
              <a:rPr lang="en-US" dirty="0" smtClean="0">
                <a:hlinkClick r:id="rId4"/>
              </a:rPr>
              <a:t>learningapps.org/</a:t>
            </a:r>
            <a:r>
              <a:rPr lang="ru-RU" dirty="0" smtClean="0"/>
              <a:t>.</a:t>
            </a:r>
          </a:p>
          <a:p>
            <a:pPr marL="514350" indent="-514350">
              <a:buFont typeface="+mj-lt"/>
              <a:buAutoNum type="arabicPeriod"/>
            </a:pPr>
            <a:endParaRPr lang="ru-RU" dirty="0" smtClean="0"/>
          </a:p>
          <a:p>
            <a:pPr marL="514350" indent="-514350">
              <a:buFont typeface="+mj-lt"/>
              <a:buAutoNum type="arabicPeriod"/>
            </a:pPr>
            <a:endParaRPr lang="en-US" dirty="0"/>
          </a:p>
          <a:p>
            <a:pPr marL="514350" indent="-514350">
              <a:buFont typeface="+mj-lt"/>
              <a:buAutoNum type="arabicPeriod"/>
            </a:pPr>
            <a:endParaRPr lang="ru-RU" dirty="0" smtClean="0"/>
          </a:p>
        </p:txBody>
      </p:sp>
    </p:spTree>
    <p:extLst>
      <p:ext uri="{BB962C8B-B14F-4D97-AF65-F5344CB8AC3E}">
        <p14:creationId xmlns:p14="http://schemas.microsoft.com/office/powerpoint/2010/main" val="34494939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-52149"/>
            <a:ext cx="7772400" cy="1162903"/>
          </a:xfrm>
          <a:solidFill>
            <a:schemeClr val="bg1"/>
          </a:solidFill>
        </p:spPr>
        <p:txBody>
          <a:bodyPr/>
          <a:lstStyle/>
          <a:p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</a:rPr>
              <a:t>Устройства внешней памяти</a:t>
            </a:r>
            <a:endParaRPr lang="ru-RU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515" t="10834" r="2197" b="4583"/>
          <a:stretch/>
        </p:blipFill>
        <p:spPr bwMode="auto">
          <a:xfrm>
            <a:off x="251520" y="1672141"/>
            <a:ext cx="8581426" cy="50202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Заголовок 1"/>
          <p:cNvSpPr txBox="1">
            <a:spLocks/>
          </p:cNvSpPr>
          <p:nvPr/>
        </p:nvSpPr>
        <p:spPr>
          <a:xfrm>
            <a:off x="914400" y="404664"/>
            <a:ext cx="7772400" cy="706090"/>
          </a:xfrm>
          <a:prstGeom prst="rect">
            <a:avLst/>
          </a:prstGeom>
        </p:spPr>
        <p:txBody>
          <a:bodyPr bIns="91440" anchor="b" anchorCtr="0">
            <a:normAutofit lnSpcReduction="10000"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0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Что это такое?</a:t>
            </a:r>
            <a:endParaRPr lang="ru-RU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07504" y="1928748"/>
            <a:ext cx="2664295" cy="33855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ru-RU" sz="1600" dirty="0" smtClean="0">
                <a:latin typeface="Arial Black" panose="020B0A04020102020204" pitchFamily="34" charset="0"/>
              </a:rPr>
              <a:t>Локальный диск (С:)</a:t>
            </a:r>
            <a:endParaRPr lang="ru-RU" sz="1600" dirty="0">
              <a:latin typeface="Arial Black" panose="020B0A0402010202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141487" y="2420888"/>
            <a:ext cx="266429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 smtClean="0">
                <a:latin typeface="Arial Black" panose="020B0A04020102020204" pitchFamily="34" charset="0"/>
              </a:rPr>
              <a:t>Локальный диск (</a:t>
            </a:r>
            <a:r>
              <a:rPr lang="en-US" sz="1600" dirty="0" smtClean="0">
                <a:latin typeface="Arial Black" panose="020B0A04020102020204" pitchFamily="34" charset="0"/>
              </a:rPr>
              <a:t>D</a:t>
            </a:r>
            <a:r>
              <a:rPr lang="ru-RU" sz="1600" dirty="0" smtClean="0">
                <a:latin typeface="Arial Black" panose="020B0A04020102020204" pitchFamily="34" charset="0"/>
              </a:rPr>
              <a:t>:)</a:t>
            </a:r>
            <a:endParaRPr lang="ru-RU" sz="1600" dirty="0">
              <a:latin typeface="Arial Black" panose="020B0A040201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076056" y="1844824"/>
            <a:ext cx="151216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>
                <a:latin typeface="Arial Black" panose="020B0A04020102020204" pitchFamily="34" charset="0"/>
              </a:rPr>
              <a:t>DVD RW</a:t>
            </a:r>
            <a:r>
              <a:rPr lang="ru-RU" sz="1600" dirty="0" smtClean="0">
                <a:latin typeface="Arial Black" panose="020B0A04020102020204" pitchFamily="34" charset="0"/>
              </a:rPr>
              <a:t>(</a:t>
            </a:r>
            <a:r>
              <a:rPr lang="en-US" sz="1600" dirty="0" smtClean="0">
                <a:latin typeface="Arial Black" panose="020B0A04020102020204" pitchFamily="34" charset="0"/>
              </a:rPr>
              <a:t>E</a:t>
            </a:r>
            <a:r>
              <a:rPr lang="ru-RU" sz="1600" dirty="0" smtClean="0">
                <a:latin typeface="Arial Black" panose="020B0A04020102020204" pitchFamily="34" charset="0"/>
              </a:rPr>
              <a:t>:)</a:t>
            </a:r>
            <a:endParaRPr lang="ru-RU" sz="1600" dirty="0">
              <a:latin typeface="Arial Black" panose="020B0A0402010202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997427" y="1928748"/>
            <a:ext cx="171386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>
                <a:latin typeface="Arial Black" panose="020B0A04020102020204" pitchFamily="34" charset="0"/>
              </a:rPr>
              <a:t>USB DISK </a:t>
            </a:r>
            <a:r>
              <a:rPr lang="ru-RU" sz="1600" dirty="0" smtClean="0">
                <a:latin typeface="Arial Black" panose="020B0A04020102020204" pitchFamily="34" charset="0"/>
              </a:rPr>
              <a:t>(</a:t>
            </a:r>
            <a:r>
              <a:rPr lang="en-US" sz="1600" dirty="0" smtClean="0">
                <a:latin typeface="Arial Black" panose="020B0A04020102020204" pitchFamily="34" charset="0"/>
              </a:rPr>
              <a:t>F</a:t>
            </a:r>
            <a:r>
              <a:rPr lang="ru-RU" sz="1600" dirty="0" smtClean="0">
                <a:latin typeface="Arial Black" panose="020B0A04020102020204" pitchFamily="34" charset="0"/>
              </a:rPr>
              <a:t>:)</a:t>
            </a:r>
            <a:endParaRPr lang="ru-RU" sz="1600" dirty="0">
              <a:latin typeface="Arial Black" panose="020B0A04020102020204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051720" y="6165304"/>
            <a:ext cx="266429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>
                <a:latin typeface="Arial Black" panose="020B0A04020102020204" pitchFamily="34" charset="0"/>
              </a:rPr>
              <a:t>public(\\10.0.10.5)</a:t>
            </a:r>
            <a:r>
              <a:rPr lang="ru-RU" sz="1600" dirty="0" smtClean="0">
                <a:latin typeface="Arial Black" panose="020B0A04020102020204" pitchFamily="34" charset="0"/>
              </a:rPr>
              <a:t>(</a:t>
            </a:r>
            <a:r>
              <a:rPr lang="en-US" sz="1600" dirty="0">
                <a:latin typeface="Arial Black" panose="020B0A04020102020204" pitchFamily="34" charset="0"/>
              </a:rPr>
              <a:t>Z</a:t>
            </a:r>
            <a:r>
              <a:rPr lang="ru-RU" sz="1600" dirty="0" smtClean="0">
                <a:latin typeface="Arial Black" panose="020B0A04020102020204" pitchFamily="34" charset="0"/>
              </a:rPr>
              <a:t>:)</a:t>
            </a:r>
            <a:endParaRPr lang="ru-RU" sz="1600" dirty="0">
              <a:latin typeface="Arial Black" panose="020B0A04020102020204" pitchFamily="34" charset="0"/>
            </a:endParaRPr>
          </a:p>
        </p:txBody>
      </p:sp>
      <p:sp>
        <p:nvSpPr>
          <p:cNvPr id="11" name="Заголовок 1"/>
          <p:cNvSpPr txBox="1">
            <a:spLocks/>
          </p:cNvSpPr>
          <p:nvPr/>
        </p:nvSpPr>
        <p:spPr>
          <a:xfrm>
            <a:off x="3320173" y="4293095"/>
            <a:ext cx="5367157" cy="1683667"/>
          </a:xfrm>
          <a:prstGeom prst="rect">
            <a:avLst/>
          </a:prstGeom>
          <a:ln w="5715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bIns="91440" anchor="b" anchorCtr="0">
            <a:normAutofit fontScale="70000" lnSpcReduction="20000"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0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</a:rPr>
              <a:t>Логические имена устройств внешней памяти:</a:t>
            </a:r>
          </a:p>
          <a:p>
            <a:pPr algn="ctr">
              <a:spcAft>
                <a:spcPts val="1200"/>
              </a:spcAft>
            </a:pPr>
            <a:r>
              <a:rPr lang="en-US" b="1" dirty="0" smtClean="0">
                <a:solidFill>
                  <a:schemeClr val="accent1">
                    <a:lumMod val="75000"/>
                  </a:schemeClr>
                </a:solidFill>
                <a:latin typeface="Arial Black" panose="020B0A04020102020204" pitchFamily="34" charset="0"/>
              </a:rPr>
              <a:t>A:, B:,</a:t>
            </a:r>
            <a:endParaRPr lang="ru-RU" b="1" dirty="0" smtClean="0">
              <a:solidFill>
                <a:schemeClr val="accent1">
                  <a:lumMod val="75000"/>
                </a:schemeClr>
              </a:solidFill>
              <a:latin typeface="Arial Black" panose="020B0A04020102020204" pitchFamily="34" charset="0"/>
            </a:endParaRPr>
          </a:p>
          <a:p>
            <a:pPr algn="ctr"/>
            <a:r>
              <a:rPr lang="en-US" b="1" dirty="0" smtClean="0">
                <a:solidFill>
                  <a:schemeClr val="accent1">
                    <a:lumMod val="75000"/>
                  </a:schemeClr>
                </a:solidFill>
                <a:latin typeface="Arial Black" panose="020B0A04020102020204" pitchFamily="34" charset="0"/>
              </a:rPr>
              <a:t>C:, D:, E:, F:, …, Z:</a:t>
            </a:r>
            <a:endParaRPr lang="ru-RU" b="1" dirty="0">
              <a:solidFill>
                <a:schemeClr val="accent1">
                  <a:lumMod val="75000"/>
                </a:schemeClr>
              </a:solidFill>
              <a:latin typeface="Arial Black" panose="020B0A04020102020204" pitchFamily="34" charset="0"/>
            </a:endParaRPr>
          </a:p>
        </p:txBody>
      </p:sp>
      <p:sp>
        <p:nvSpPr>
          <p:cNvPr id="12" name="Заголовок 1"/>
          <p:cNvSpPr txBox="1">
            <a:spLocks/>
          </p:cNvSpPr>
          <p:nvPr/>
        </p:nvSpPr>
        <p:spPr>
          <a:xfrm>
            <a:off x="425930" y="1011500"/>
            <a:ext cx="8315752" cy="576064"/>
          </a:xfrm>
          <a:prstGeom prst="rect">
            <a:avLst/>
          </a:prstGeom>
        </p:spPr>
        <p:txBody>
          <a:bodyPr bIns="91440" anchor="b" anchorCtr="0">
            <a:normAutofit fontScale="85000" lnSpcReduction="20000"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0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Что хранится на данных устройствах? </a:t>
            </a:r>
            <a:endParaRPr lang="ru-RU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6478395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2" accel="2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5" grpId="0"/>
      <p:bldP spid="11" grpId="0" animBg="1"/>
      <p:bldP spid="1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Grp="1" noChangeAspect="1" noChangeArrowheads="1"/>
          </p:cNvPicPr>
          <p:nvPr>
            <p:ph sz="quarter"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918" t="10466" r="8868" b="12079"/>
          <a:stretch/>
        </p:blipFill>
        <p:spPr bwMode="auto">
          <a:xfrm>
            <a:off x="1043608" y="1104685"/>
            <a:ext cx="7128792" cy="49109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634082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Какие это объекты?</a:t>
            </a:r>
            <a:endParaRPr lang="ru-RU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577799" y="332656"/>
            <a:ext cx="7772400" cy="648072"/>
          </a:xfrm>
          <a:prstGeom prst="rect">
            <a:avLst/>
          </a:prstGeom>
          <a:solidFill>
            <a:schemeClr val="bg1"/>
          </a:solidFill>
        </p:spPr>
        <p:txBody>
          <a:bodyPr bIns="91440" anchor="b" anchorCtr="0">
            <a:normAutofit fontScale="92500" lnSpcReduction="10000"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0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b="1" dirty="0" smtClean="0">
                <a:ln w="1905"/>
                <a:solidFill>
                  <a:schemeClr val="accent1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Файлы и папки</a:t>
            </a:r>
            <a:endParaRPr lang="ru-RU" b="1" dirty="0">
              <a:ln w="1905"/>
              <a:solidFill>
                <a:schemeClr val="accent1">
                  <a:lumMod val="75000"/>
                </a:schemeClr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309190" y="332656"/>
            <a:ext cx="8352927" cy="756084"/>
          </a:xfrm>
          <a:prstGeom prst="rect">
            <a:avLst/>
          </a:prstGeom>
          <a:solidFill>
            <a:schemeClr val="bg1"/>
          </a:solidFill>
          <a:ln>
            <a:solidFill>
              <a:schemeClr val="accent2">
                <a:lumMod val="60000"/>
                <a:lumOff val="40000"/>
              </a:schemeClr>
            </a:solidFill>
          </a:ln>
        </p:spPr>
        <p:txBody>
          <a:bodyPr bIns="91440" anchor="b" anchorCtr="0">
            <a:normAutofit fontScale="85000" lnSpcReduction="10000"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0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b="1" dirty="0" smtClean="0">
                <a:ln w="1905"/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Файл – </a:t>
            </a:r>
            <a:r>
              <a:rPr lang="ru-RU" sz="3500" b="1" dirty="0" smtClean="0">
                <a:ln w="1905"/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именованная область внешней памяти</a:t>
            </a:r>
            <a:endParaRPr lang="ru-RU" b="1" dirty="0">
              <a:ln w="1905"/>
              <a:solidFill>
                <a:schemeClr val="accent2">
                  <a:lumMod val="60000"/>
                  <a:lumOff val="40000"/>
                </a:schemeClr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7" name="Заголовок 1"/>
          <p:cNvSpPr txBox="1">
            <a:spLocks/>
          </p:cNvSpPr>
          <p:nvPr/>
        </p:nvSpPr>
        <p:spPr>
          <a:xfrm>
            <a:off x="265024" y="5805264"/>
            <a:ext cx="8699463" cy="900100"/>
          </a:xfrm>
          <a:prstGeom prst="rect">
            <a:avLst/>
          </a:prstGeom>
          <a:solidFill>
            <a:schemeClr val="bg1"/>
          </a:solidFill>
          <a:ln>
            <a:solidFill>
              <a:schemeClr val="accent2">
                <a:lumMod val="60000"/>
                <a:lumOff val="40000"/>
              </a:schemeClr>
            </a:solidFill>
          </a:ln>
        </p:spPr>
        <p:txBody>
          <a:bodyPr bIns="91440" anchor="b" anchorCtr="0">
            <a:normAutofit fontScale="77500" lnSpcReduction="20000"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0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1350963" indent="-1350963" defTabSz="1160463"/>
            <a:r>
              <a:rPr lang="ru-RU" b="1" dirty="0" smtClean="0">
                <a:ln w="1905"/>
                <a:solidFill>
                  <a:schemeClr val="accent1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Папка (каталог) – </a:t>
            </a:r>
            <a:r>
              <a:rPr lang="ru-RU" sz="3500" b="1" dirty="0" smtClean="0">
                <a:ln w="1905"/>
                <a:solidFill>
                  <a:schemeClr val="accent1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именованная совокупность файлов и подкаталогов (вложенных каталогов (папок))</a:t>
            </a:r>
            <a:endParaRPr lang="ru-RU" b="1" dirty="0">
              <a:ln w="1905"/>
              <a:solidFill>
                <a:schemeClr val="accent1">
                  <a:lumMod val="75000"/>
                </a:schemeClr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8252150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 animBg="1"/>
      <p:bldP spid="6" grpId="0" animBg="1"/>
      <p:bldP spid="7" grpId="1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467544" y="188641"/>
            <a:ext cx="8243193" cy="1008112"/>
          </a:xfrm>
        </p:spPr>
        <p:txBody>
          <a:bodyPr>
            <a:noAutofit/>
          </a:bodyPr>
          <a:lstStyle/>
          <a:p>
            <a:pPr algn="ctr"/>
            <a:r>
              <a:rPr lang="ru-RU" sz="4400" b="1" dirty="0" smtClean="0">
                <a:ln w="1905"/>
                <a:solidFill>
                  <a:schemeClr val="accent1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Тема урока:</a:t>
            </a:r>
            <a:endParaRPr lang="ru-RU" sz="4400" b="1" dirty="0">
              <a:ln w="1905"/>
              <a:solidFill>
                <a:schemeClr val="accent1">
                  <a:lumMod val="75000"/>
                </a:schemeClr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323528" y="2547938"/>
            <a:ext cx="8712968" cy="2033190"/>
          </a:xfrm>
        </p:spPr>
        <p:txBody>
          <a:bodyPr>
            <a:normAutofit/>
          </a:bodyPr>
          <a:lstStyle/>
          <a:p>
            <a:pPr marL="457200" indent="-457200">
              <a:buFont typeface="+mj-lt"/>
              <a:buAutoNum type="arabicPeriod"/>
            </a:pPr>
            <a:r>
              <a:rPr lang="ru-RU" dirty="0" smtClean="0">
                <a:latin typeface="Arial Black" panose="020B0A04020102020204" pitchFamily="34" charset="0"/>
              </a:rPr>
              <a:t>Логические имена устройств внешней памяти</a:t>
            </a:r>
          </a:p>
          <a:p>
            <a:pPr marL="457200" indent="-457200">
              <a:buFont typeface="+mj-lt"/>
              <a:buAutoNum type="arabicPeriod"/>
            </a:pPr>
            <a:r>
              <a:rPr lang="ru-RU" dirty="0" smtClean="0">
                <a:latin typeface="Arial Black" panose="020B0A04020102020204" pitchFamily="34" charset="0"/>
              </a:rPr>
              <a:t>Файл </a:t>
            </a:r>
            <a:r>
              <a:rPr lang="ru-RU" dirty="0">
                <a:latin typeface="Arial Black" panose="020B0A04020102020204" pitchFamily="34" charset="0"/>
              </a:rPr>
              <a:t>и </a:t>
            </a:r>
            <a:r>
              <a:rPr lang="ru-RU" dirty="0" smtClean="0">
                <a:latin typeface="Arial Black" panose="020B0A04020102020204" pitchFamily="34" charset="0"/>
              </a:rPr>
              <a:t>параметры. Каталоги (папки)</a:t>
            </a:r>
          </a:p>
          <a:p>
            <a:pPr marL="457200" indent="-457200">
              <a:buFont typeface="+mj-lt"/>
              <a:buAutoNum type="arabicPeriod"/>
            </a:pPr>
            <a:r>
              <a:rPr lang="ru-RU" dirty="0" smtClean="0">
                <a:latin typeface="Arial Black" panose="020B0A04020102020204" pitchFamily="34" charset="0"/>
              </a:rPr>
              <a:t>Файловая структура. </a:t>
            </a:r>
          </a:p>
          <a:p>
            <a:pPr marL="457200" indent="-457200">
              <a:buFont typeface="+mj-lt"/>
              <a:buAutoNum type="arabicPeriod"/>
            </a:pPr>
            <a:r>
              <a:rPr lang="ru-RU" dirty="0" smtClean="0">
                <a:latin typeface="Arial Black" panose="020B0A04020102020204" pitchFamily="34" charset="0"/>
              </a:rPr>
              <a:t>Операции над файлами</a:t>
            </a:r>
            <a:endParaRPr lang="ru-RU" dirty="0">
              <a:latin typeface="Arial Black" panose="020B0A04020102020204" pitchFamily="34" charset="0"/>
            </a:endParaRPr>
          </a:p>
          <a:p>
            <a:pPr marL="457200" indent="-457200">
              <a:buFont typeface="+mj-lt"/>
              <a:buAutoNum type="arabicPeriod"/>
            </a:pPr>
            <a:endParaRPr lang="ru-RU" dirty="0" smtClean="0">
              <a:latin typeface="Arial Black" panose="020B0A04020102020204" pitchFamily="34" charset="0"/>
            </a:endParaRPr>
          </a:p>
          <a:p>
            <a:pPr marL="457200" indent="-457200">
              <a:buFont typeface="+mj-lt"/>
              <a:buAutoNum type="arabicPeriod"/>
            </a:pPr>
            <a:endParaRPr lang="ru-RU" dirty="0"/>
          </a:p>
        </p:txBody>
      </p:sp>
      <p:pic>
        <p:nvPicPr>
          <p:cNvPr id="1026" name="Picture 2" descr="C:\Users\Учитель\AppData\Local\Microsoft\Windows\INetCache\IE\4HJMHTAF\768px-Document-open.svg[1]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00392" y="5921896"/>
            <a:ext cx="936104" cy="9361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Заголовок 6"/>
          <p:cNvSpPr txBox="1">
            <a:spLocks/>
          </p:cNvSpPr>
          <p:nvPr/>
        </p:nvSpPr>
        <p:spPr>
          <a:xfrm>
            <a:off x="467544" y="692696"/>
            <a:ext cx="8243193" cy="1362075"/>
          </a:xfrm>
          <a:prstGeom prst="rect">
            <a:avLst/>
          </a:prstGeom>
        </p:spPr>
        <p:txBody>
          <a:bodyPr bIns="91440" anchor="b" anchorCtr="0">
            <a:no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000" b="0" kern="1200" cap="none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4800" b="1" dirty="0" smtClean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Файлы и файловые структуры</a:t>
            </a:r>
            <a:endParaRPr lang="ru-RU" sz="4800" b="1" dirty="0">
              <a:ln w="1905"/>
              <a:solidFill>
                <a:srgbClr val="C000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5916483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uild="allAtOnce"/>
      <p:bldP spid="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7808" y="980728"/>
            <a:ext cx="7772400" cy="1362075"/>
          </a:xfrm>
        </p:spPr>
        <p:txBody>
          <a:bodyPr>
            <a:normAutofit/>
          </a:bodyPr>
          <a:lstStyle/>
          <a:p>
            <a:r>
              <a:rPr lang="ru-RU" sz="4800" b="1" dirty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Понятия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95536" y="2564904"/>
            <a:ext cx="8496944" cy="3833390"/>
          </a:xfrm>
        </p:spPr>
        <p:txBody>
          <a:bodyPr>
            <a:normAutofit/>
          </a:bodyPr>
          <a:lstStyle/>
          <a:p>
            <a:pPr marL="342900" indent="-342900">
              <a:buFont typeface="Wingdings" panose="05000000000000000000" pitchFamily="2" charset="2"/>
              <a:buChar char="q"/>
            </a:pPr>
            <a:r>
              <a:rPr lang="ru-RU" dirty="0">
                <a:solidFill>
                  <a:schemeClr val="bg2">
                    <a:lumMod val="25000"/>
                  </a:schemeClr>
                </a:solidFill>
                <a:latin typeface="Arial Black" panose="020B0A04020102020204" pitchFamily="34" charset="0"/>
              </a:rPr>
              <a:t>логическое имя устройства внешней </a:t>
            </a:r>
            <a:r>
              <a:rPr lang="ru-RU" dirty="0" smtClean="0">
                <a:solidFill>
                  <a:schemeClr val="bg2">
                    <a:lumMod val="25000"/>
                  </a:schemeClr>
                </a:solidFill>
                <a:latin typeface="Arial Black" panose="020B0A04020102020204" pitchFamily="34" charset="0"/>
              </a:rPr>
              <a:t>памяти</a:t>
            </a:r>
          </a:p>
          <a:p>
            <a:pPr marL="342900" indent="-342900">
              <a:buFont typeface="Wingdings" panose="05000000000000000000" pitchFamily="2" charset="2"/>
              <a:buChar char="q"/>
            </a:pPr>
            <a:r>
              <a:rPr lang="ru-RU" dirty="0" smtClean="0">
                <a:solidFill>
                  <a:schemeClr val="bg2">
                    <a:lumMod val="25000"/>
                  </a:schemeClr>
                </a:solidFill>
                <a:latin typeface="Arial Black" panose="020B0A04020102020204" pitchFamily="34" charset="0"/>
              </a:rPr>
              <a:t>файл и его параметры</a:t>
            </a:r>
          </a:p>
          <a:p>
            <a:pPr marL="342900" indent="-342900">
              <a:buFont typeface="Wingdings" panose="05000000000000000000" pitchFamily="2" charset="2"/>
              <a:buChar char="q"/>
            </a:pPr>
            <a:r>
              <a:rPr lang="ru-RU" dirty="0">
                <a:solidFill>
                  <a:schemeClr val="bg2">
                    <a:lumMod val="25000"/>
                  </a:schemeClr>
                </a:solidFill>
                <a:latin typeface="Arial Black" panose="020B0A04020102020204" pitchFamily="34" charset="0"/>
              </a:rPr>
              <a:t>каталог (папка</a:t>
            </a:r>
            <a:r>
              <a:rPr lang="ru-RU" dirty="0" smtClean="0">
                <a:solidFill>
                  <a:schemeClr val="bg2">
                    <a:lumMod val="25000"/>
                  </a:schemeClr>
                </a:solidFill>
                <a:latin typeface="Arial Black" panose="020B0A04020102020204" pitchFamily="34" charset="0"/>
              </a:rPr>
              <a:t>) </a:t>
            </a:r>
          </a:p>
          <a:p>
            <a:pPr marL="342900" indent="-342900">
              <a:buFont typeface="Wingdings" panose="05000000000000000000" pitchFamily="2" charset="2"/>
              <a:buChar char="q"/>
            </a:pPr>
            <a:r>
              <a:rPr lang="ru-RU" dirty="0">
                <a:solidFill>
                  <a:schemeClr val="bg2">
                    <a:lumMod val="25000"/>
                  </a:schemeClr>
                </a:solidFill>
                <a:latin typeface="Arial Black" panose="020B0A04020102020204" pitchFamily="34" charset="0"/>
              </a:rPr>
              <a:t>корневой  </a:t>
            </a:r>
            <a:r>
              <a:rPr lang="ru-RU" dirty="0" smtClean="0">
                <a:solidFill>
                  <a:schemeClr val="bg2">
                    <a:lumMod val="25000"/>
                  </a:schemeClr>
                </a:solidFill>
                <a:latin typeface="Arial Black" panose="020B0A04020102020204" pitchFamily="34" charset="0"/>
              </a:rPr>
              <a:t>каталог</a:t>
            </a:r>
          </a:p>
          <a:p>
            <a:pPr marL="342900" indent="-342900">
              <a:buFont typeface="Wingdings" panose="05000000000000000000" pitchFamily="2" charset="2"/>
              <a:buChar char="q"/>
            </a:pPr>
            <a:r>
              <a:rPr lang="ru-RU" dirty="0">
                <a:solidFill>
                  <a:schemeClr val="bg2">
                    <a:lumMod val="25000"/>
                  </a:schemeClr>
                </a:solidFill>
                <a:latin typeface="Arial Black" panose="020B0A04020102020204" pitchFamily="34" charset="0"/>
              </a:rPr>
              <a:t>файловая </a:t>
            </a:r>
            <a:r>
              <a:rPr lang="ru-RU" dirty="0" smtClean="0">
                <a:solidFill>
                  <a:schemeClr val="bg2">
                    <a:lumMod val="25000"/>
                  </a:schemeClr>
                </a:solidFill>
                <a:latin typeface="Arial Black" panose="020B0A04020102020204" pitchFamily="34" charset="0"/>
              </a:rPr>
              <a:t>структура</a:t>
            </a:r>
          </a:p>
          <a:p>
            <a:pPr marL="342900" indent="-342900">
              <a:buFont typeface="Wingdings" panose="05000000000000000000" pitchFamily="2" charset="2"/>
              <a:buChar char="q"/>
            </a:pPr>
            <a:r>
              <a:rPr lang="ru-RU" dirty="0" smtClean="0">
                <a:solidFill>
                  <a:schemeClr val="bg2">
                    <a:lumMod val="25000"/>
                  </a:schemeClr>
                </a:solidFill>
                <a:latin typeface="Arial Black" panose="020B0A04020102020204" pitchFamily="34" charset="0"/>
              </a:rPr>
              <a:t>путь к </a:t>
            </a:r>
            <a:r>
              <a:rPr lang="ru-RU" dirty="0">
                <a:solidFill>
                  <a:schemeClr val="bg2">
                    <a:lumMod val="25000"/>
                  </a:schemeClr>
                </a:solidFill>
                <a:latin typeface="Arial Black" panose="020B0A04020102020204" pitchFamily="34" charset="0"/>
              </a:rPr>
              <a:t>файлу, </a:t>
            </a:r>
            <a:r>
              <a:rPr lang="ru-RU" dirty="0" smtClean="0">
                <a:solidFill>
                  <a:schemeClr val="bg2">
                    <a:lumMod val="25000"/>
                  </a:schemeClr>
                </a:solidFill>
                <a:latin typeface="Arial Black" panose="020B0A04020102020204" pitchFamily="34" charset="0"/>
              </a:rPr>
              <a:t>полное </a:t>
            </a:r>
            <a:r>
              <a:rPr lang="ru-RU" dirty="0">
                <a:solidFill>
                  <a:schemeClr val="bg2">
                    <a:lumMod val="25000"/>
                  </a:schemeClr>
                </a:solidFill>
                <a:latin typeface="Arial Black" panose="020B0A04020102020204" pitchFamily="34" charset="0"/>
              </a:rPr>
              <a:t>имя </a:t>
            </a:r>
            <a:r>
              <a:rPr lang="ru-RU" dirty="0" smtClean="0">
                <a:solidFill>
                  <a:schemeClr val="bg2">
                    <a:lumMod val="25000"/>
                  </a:schemeClr>
                </a:solidFill>
                <a:latin typeface="Arial Black" panose="020B0A04020102020204" pitchFamily="34" charset="0"/>
              </a:rPr>
              <a:t>файла</a:t>
            </a:r>
          </a:p>
          <a:p>
            <a:pPr marL="342900" indent="-342900">
              <a:buFont typeface="Wingdings" panose="05000000000000000000" pitchFamily="2" charset="2"/>
              <a:buChar char="q"/>
            </a:pPr>
            <a:r>
              <a:rPr lang="ru-RU" dirty="0">
                <a:solidFill>
                  <a:schemeClr val="bg2">
                    <a:lumMod val="25000"/>
                  </a:schemeClr>
                </a:solidFill>
                <a:latin typeface="Arial Black" panose="020B0A04020102020204" pitchFamily="34" charset="0"/>
              </a:rPr>
              <a:t>маска имён </a:t>
            </a:r>
            <a:r>
              <a:rPr lang="ru-RU" dirty="0" smtClean="0">
                <a:solidFill>
                  <a:schemeClr val="bg2">
                    <a:lumMod val="25000"/>
                  </a:schemeClr>
                </a:solidFill>
                <a:latin typeface="Arial Black" panose="020B0A04020102020204" pitchFamily="34" charset="0"/>
              </a:rPr>
              <a:t>файлов</a:t>
            </a:r>
          </a:p>
        </p:txBody>
      </p:sp>
    </p:spTree>
    <p:extLst>
      <p:ext uri="{BB962C8B-B14F-4D97-AF65-F5344CB8AC3E}">
        <p14:creationId xmlns:p14="http://schemas.microsoft.com/office/powerpoint/2010/main" val="40748978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274638"/>
            <a:ext cx="8291264" cy="634082"/>
          </a:xfrm>
        </p:spPr>
        <p:txBody>
          <a:bodyPr>
            <a:normAutofit fontScale="90000"/>
          </a:bodyPr>
          <a:lstStyle/>
          <a:p>
            <a:r>
              <a:rPr lang="ru-RU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Какие параметры  характеризуют файл?</a:t>
            </a: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72846087"/>
              </p:ext>
            </p:extLst>
          </p:nvPr>
        </p:nvGraphicFramePr>
        <p:xfrm>
          <a:off x="683567" y="4386808"/>
          <a:ext cx="8183871" cy="698376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328743"/>
                <a:gridCol w="1631698"/>
                <a:gridCol w="3024336"/>
                <a:gridCol w="1199094"/>
              </a:tblGrid>
              <a:tr h="698376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>
                          <a:solidFill>
                            <a:srgbClr val="C00000"/>
                          </a:solidFill>
                          <a:latin typeface="Arial Black" panose="020B0A04020102020204" pitchFamily="34" charset="0"/>
                        </a:rPr>
                        <a:t>Имя</a:t>
                      </a:r>
                      <a:endParaRPr lang="ru-RU" dirty="0">
                        <a:solidFill>
                          <a:srgbClr val="C00000"/>
                        </a:solidFill>
                        <a:latin typeface="Arial Black" panose="020B0A04020102020204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rgbClr val="C00000"/>
                          </a:solidFill>
                          <a:latin typeface="Arial Black" panose="020B0A04020102020204" pitchFamily="34" charset="0"/>
                        </a:rPr>
                        <a:t>Дата изменения </a:t>
                      </a:r>
                      <a:endParaRPr lang="ru-RU" dirty="0">
                        <a:solidFill>
                          <a:srgbClr val="C00000"/>
                        </a:solidFill>
                        <a:latin typeface="Arial Black" panose="020B0A04020102020204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dirty="0" smtClean="0">
                        <a:latin typeface="Arial Black" panose="020B0A04020102020204" pitchFamily="34" charset="0"/>
                      </a:endParaRPr>
                    </a:p>
                    <a:p>
                      <a:r>
                        <a:rPr lang="ru-RU" dirty="0" smtClean="0">
                          <a:solidFill>
                            <a:srgbClr val="C00000"/>
                          </a:solidFill>
                          <a:latin typeface="Arial Black" panose="020B0A04020102020204" pitchFamily="34" charset="0"/>
                        </a:rPr>
                        <a:t>Тип</a:t>
                      </a:r>
                      <a:endParaRPr lang="ru-RU" dirty="0">
                        <a:solidFill>
                          <a:srgbClr val="C00000"/>
                        </a:solidFill>
                        <a:latin typeface="Arial Black" panose="020B0A04020102020204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dirty="0" smtClean="0">
                        <a:latin typeface="Arial Black" panose="020B0A04020102020204" pitchFamily="34" charset="0"/>
                      </a:endParaRPr>
                    </a:p>
                    <a:p>
                      <a:r>
                        <a:rPr lang="ru-RU" dirty="0" smtClean="0">
                          <a:solidFill>
                            <a:srgbClr val="C00000"/>
                          </a:solidFill>
                          <a:latin typeface="Arial Black" panose="020B0A04020102020204" pitchFamily="34" charset="0"/>
                        </a:rPr>
                        <a:t>Размер</a:t>
                      </a:r>
                      <a:endParaRPr lang="ru-RU" dirty="0">
                        <a:solidFill>
                          <a:srgbClr val="C00000"/>
                        </a:solidFill>
                        <a:latin typeface="Arial Black" panose="020B0A04020102020204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9879" t="9522" r="38076" b="64008"/>
          <a:stretch/>
        </p:blipFill>
        <p:spPr bwMode="auto">
          <a:xfrm>
            <a:off x="234481" y="908720"/>
            <a:ext cx="8732699" cy="30909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9" name="Группа 8"/>
          <p:cNvGrpSpPr/>
          <p:nvPr/>
        </p:nvGrpSpPr>
        <p:grpSpPr>
          <a:xfrm>
            <a:off x="467544" y="3717035"/>
            <a:ext cx="6085184" cy="890672"/>
            <a:chOff x="431032" y="3313120"/>
            <a:chExt cx="6085184" cy="890672"/>
          </a:xfrm>
        </p:grpSpPr>
        <p:sp>
          <p:nvSpPr>
            <p:cNvPr id="3" name="Выноска 1 2"/>
            <p:cNvSpPr/>
            <p:nvPr/>
          </p:nvSpPr>
          <p:spPr>
            <a:xfrm>
              <a:off x="5245804" y="3854067"/>
              <a:ext cx="1270412" cy="349725"/>
            </a:xfrm>
            <a:prstGeom prst="borderCallout1">
              <a:avLst>
                <a:gd name="adj1" fmla="val 2259"/>
                <a:gd name="adj2" fmla="val 305"/>
                <a:gd name="adj3" fmla="val 56085"/>
                <a:gd name="adj4" fmla="val -341"/>
              </a:avLst>
            </a:prstGeom>
            <a:solidFill>
              <a:schemeClr val="bg1"/>
            </a:solidFill>
            <a:ln w="1905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/>
              <a:r>
                <a:rPr lang="ru-RU" dirty="0">
                  <a:solidFill>
                    <a:srgbClr val="C00000"/>
                  </a:solidFill>
                  <a:latin typeface="Arial Black" panose="020B0A04020102020204" pitchFamily="34" charset="0"/>
                </a:rPr>
                <a:t>Значок</a:t>
              </a:r>
            </a:p>
          </p:txBody>
        </p:sp>
        <p:cxnSp>
          <p:nvCxnSpPr>
            <p:cNvPr id="8" name="Прямая со стрелкой 7"/>
            <p:cNvCxnSpPr>
              <a:stCxn id="3" idx="2"/>
            </p:cNvCxnSpPr>
            <p:nvPr/>
          </p:nvCxnSpPr>
          <p:spPr>
            <a:xfrm flipH="1" flipV="1">
              <a:off x="431032" y="3313120"/>
              <a:ext cx="4814772" cy="715810"/>
            </a:xfrm>
            <a:prstGeom prst="straightConnector1">
              <a:avLst/>
            </a:prstGeom>
            <a:ln w="38100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2" name="Группа 11"/>
          <p:cNvGrpSpPr/>
          <p:nvPr/>
        </p:nvGrpSpPr>
        <p:grpSpPr>
          <a:xfrm>
            <a:off x="2483768" y="3717033"/>
            <a:ext cx="4670756" cy="495495"/>
            <a:chOff x="2493532" y="3888486"/>
            <a:chExt cx="4670756" cy="495495"/>
          </a:xfrm>
        </p:grpSpPr>
        <p:sp>
          <p:nvSpPr>
            <p:cNvPr id="13" name="Выноска 1 12"/>
            <p:cNvSpPr/>
            <p:nvPr/>
          </p:nvSpPr>
          <p:spPr>
            <a:xfrm>
              <a:off x="5292080" y="4015379"/>
              <a:ext cx="1872208" cy="368602"/>
            </a:xfrm>
            <a:prstGeom prst="borderCallout1">
              <a:avLst>
                <a:gd name="adj1" fmla="val 2259"/>
                <a:gd name="adj2" fmla="val 305"/>
                <a:gd name="adj3" fmla="val 33625"/>
                <a:gd name="adj4" fmla="val 1027"/>
              </a:avLst>
            </a:prstGeom>
            <a:solidFill>
              <a:schemeClr val="bg1"/>
            </a:solidFill>
            <a:ln w="1905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/>
              <a:r>
                <a:rPr lang="ru-RU" dirty="0" smtClean="0">
                  <a:solidFill>
                    <a:srgbClr val="C00000"/>
                  </a:solidFill>
                  <a:latin typeface="Arial Black" panose="020B0A04020102020204" pitchFamily="34" charset="0"/>
                </a:rPr>
                <a:t>Расширение</a:t>
              </a:r>
              <a:endParaRPr lang="ru-RU" dirty="0">
                <a:solidFill>
                  <a:srgbClr val="C00000"/>
                </a:solidFill>
                <a:latin typeface="Arial Black" panose="020B0A04020102020204" pitchFamily="34" charset="0"/>
              </a:endParaRPr>
            </a:p>
          </p:txBody>
        </p:sp>
        <p:cxnSp>
          <p:nvCxnSpPr>
            <p:cNvPr id="14" name="Прямая со стрелкой 13"/>
            <p:cNvCxnSpPr>
              <a:stCxn id="13" idx="2"/>
            </p:cNvCxnSpPr>
            <p:nvPr/>
          </p:nvCxnSpPr>
          <p:spPr>
            <a:xfrm flipH="1" flipV="1">
              <a:off x="2493532" y="3888486"/>
              <a:ext cx="2798548" cy="311194"/>
            </a:xfrm>
            <a:prstGeom prst="straightConnector1">
              <a:avLst/>
            </a:prstGeom>
            <a:ln w="38100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5" name="Скругленная прямоугольная выноска 24"/>
          <p:cNvSpPr/>
          <p:nvPr/>
        </p:nvSpPr>
        <p:spPr>
          <a:xfrm>
            <a:off x="234481" y="5589240"/>
            <a:ext cx="3648561" cy="864096"/>
          </a:xfrm>
          <a:prstGeom prst="wedgeRoundRectCallout">
            <a:avLst>
              <a:gd name="adj1" fmla="val -26154"/>
              <a:gd name="adj2" fmla="val -118596"/>
              <a:gd name="adj3" fmla="val 16667"/>
            </a:avLst>
          </a:prstGeom>
          <a:solidFill>
            <a:schemeClr val="accent1">
              <a:lumMod val="75000"/>
            </a:schemeClr>
          </a:solidFill>
          <a:ln w="254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bg1"/>
                </a:solidFill>
                <a:latin typeface="Arial Black" panose="020B0A04020102020204" pitchFamily="34" charset="0"/>
              </a:rPr>
              <a:t>Нельзя использовать </a:t>
            </a:r>
          </a:p>
          <a:p>
            <a:pPr algn="ctr"/>
            <a:r>
              <a:rPr lang="ru-RU" sz="2400" b="1" dirty="0" smtClean="0">
                <a:solidFill>
                  <a:schemeClr val="bg1"/>
                </a:solidFill>
                <a:latin typeface="Arial Black" panose="020B0A04020102020204" pitchFamily="34" charset="0"/>
              </a:rPr>
              <a:t>/</a:t>
            </a:r>
            <a:r>
              <a:rPr lang="en-US" sz="2400" b="1" dirty="0" smtClean="0">
                <a:solidFill>
                  <a:schemeClr val="bg1"/>
                </a:solidFill>
                <a:latin typeface="Arial Black" panose="020B0A04020102020204" pitchFamily="34" charset="0"/>
              </a:rPr>
              <a:t> </a:t>
            </a:r>
            <a:r>
              <a:rPr lang="en-US" sz="2400" dirty="0" smtClean="0">
                <a:solidFill>
                  <a:schemeClr val="bg1"/>
                </a:solidFill>
                <a:latin typeface="Arial Black" panose="020B0A04020102020204" pitchFamily="34" charset="0"/>
              </a:rPr>
              <a:t> </a:t>
            </a:r>
            <a:r>
              <a:rPr lang="ru-RU" sz="2400" dirty="0" smtClean="0">
                <a:solidFill>
                  <a:schemeClr val="bg1"/>
                </a:solidFill>
                <a:latin typeface="Arial Black" panose="020B0A04020102020204" pitchFamily="34" charset="0"/>
              </a:rPr>
              <a:t> </a:t>
            </a:r>
            <a:r>
              <a:rPr lang="ru-RU" sz="2400" b="1" dirty="0">
                <a:solidFill>
                  <a:schemeClr val="bg1"/>
                </a:solidFill>
                <a:latin typeface="Arial Black" panose="020B0A04020102020204" pitchFamily="34" charset="0"/>
              </a:rPr>
              <a:t>\</a:t>
            </a:r>
            <a:r>
              <a:rPr lang="en-US" sz="2400" dirty="0">
                <a:solidFill>
                  <a:schemeClr val="bg1"/>
                </a:solidFill>
                <a:latin typeface="Arial Black" panose="020B0A04020102020204" pitchFamily="34" charset="0"/>
              </a:rPr>
              <a:t>  </a:t>
            </a:r>
            <a:r>
              <a:rPr lang="ru-RU" sz="2400" dirty="0">
                <a:solidFill>
                  <a:schemeClr val="bg1"/>
                </a:solidFill>
                <a:latin typeface="Arial Black" panose="020B0A04020102020204" pitchFamily="34" charset="0"/>
              </a:rPr>
              <a:t> * </a:t>
            </a:r>
            <a:r>
              <a:rPr lang="en-US" sz="2400" dirty="0">
                <a:solidFill>
                  <a:schemeClr val="bg1"/>
                </a:solidFill>
                <a:latin typeface="Arial Black" panose="020B0A04020102020204" pitchFamily="34" charset="0"/>
              </a:rPr>
              <a:t>  </a:t>
            </a:r>
            <a:r>
              <a:rPr lang="ru-RU" sz="2400" dirty="0">
                <a:solidFill>
                  <a:schemeClr val="bg1"/>
                </a:solidFill>
                <a:latin typeface="Arial Black" panose="020B0A04020102020204" pitchFamily="34" charset="0"/>
              </a:rPr>
              <a:t>?</a:t>
            </a:r>
            <a:r>
              <a:rPr lang="en-US" sz="2400" dirty="0">
                <a:solidFill>
                  <a:schemeClr val="bg1"/>
                </a:solidFill>
                <a:latin typeface="Arial Black" panose="020B0A04020102020204" pitchFamily="34" charset="0"/>
              </a:rPr>
              <a:t>  </a:t>
            </a:r>
            <a:r>
              <a:rPr lang="ru-RU" sz="2400" dirty="0">
                <a:solidFill>
                  <a:schemeClr val="bg1"/>
                </a:solidFill>
                <a:latin typeface="Arial Black" panose="020B0A04020102020204" pitchFamily="34" charset="0"/>
              </a:rPr>
              <a:t> </a:t>
            </a:r>
            <a:r>
              <a:rPr lang="en-US" sz="2400" dirty="0">
                <a:solidFill>
                  <a:schemeClr val="bg1"/>
                </a:solidFill>
                <a:latin typeface="Arial Black" panose="020B0A04020102020204" pitchFamily="34" charset="0"/>
              </a:rPr>
              <a:t>“   &lt;   &gt;  </a:t>
            </a:r>
            <a:r>
              <a:rPr lang="en-US" sz="2000" dirty="0">
                <a:solidFill>
                  <a:schemeClr val="bg1"/>
                </a:solidFill>
                <a:latin typeface="Arial Black" panose="020B0A04020102020204" pitchFamily="34" charset="0"/>
              </a:rPr>
              <a:t>|</a:t>
            </a:r>
            <a:endParaRPr lang="ru-RU" sz="2000" dirty="0">
              <a:solidFill>
                <a:schemeClr val="bg1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785941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/>
          <p:cNvPicPr>
            <a:picLocks noGrp="1" noChangeAspect="1" noChangeArrowheads="1"/>
          </p:cNvPicPr>
          <p:nvPr>
            <p:ph sz="quarter" idx="1"/>
          </p:nvPr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brightnessContrast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5727" t="13871" r="69181" b="45167"/>
          <a:stretch/>
        </p:blipFill>
        <p:spPr bwMode="auto">
          <a:xfrm>
            <a:off x="356613" y="190635"/>
            <a:ext cx="4359403" cy="6478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Скругленная прямоугольная выноска 3"/>
          <p:cNvSpPr/>
          <p:nvPr/>
        </p:nvSpPr>
        <p:spPr>
          <a:xfrm>
            <a:off x="4932040" y="764704"/>
            <a:ext cx="3739952" cy="3384376"/>
          </a:xfrm>
          <a:prstGeom prst="wedgeRoundRectCallout">
            <a:avLst>
              <a:gd name="adj1" fmla="val -113536"/>
              <a:gd name="adj2" fmla="val -6226"/>
              <a:gd name="adj3" fmla="val 16667"/>
            </a:avLst>
          </a:prstGeom>
          <a:solidFill>
            <a:schemeClr val="bg1"/>
          </a:solidFill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i="1" u="sng" dirty="0">
                <a:ln w="1905">
                  <a:solidFill>
                    <a:schemeClr val="accent2">
                      <a:lumMod val="60000"/>
                      <a:lumOff val="40000"/>
                    </a:schemeClr>
                  </a:solidFill>
                </a:ln>
                <a:solidFill>
                  <a:srgbClr val="CC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+mj-lt"/>
                <a:ea typeface="+mj-ea"/>
                <a:cs typeface="+mj-cs"/>
              </a:rPr>
              <a:t>Задание: </a:t>
            </a:r>
          </a:p>
          <a:p>
            <a:pPr algn="ctr"/>
            <a:endParaRPr lang="ru-RU" sz="900" b="1" u="sng" dirty="0" smtClean="0">
              <a:ln w="1905"/>
              <a:solidFill>
                <a:schemeClr val="accent2">
                  <a:lumMod val="60000"/>
                  <a:lumOff val="40000"/>
                </a:schemeClr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Arial Black" panose="020B0A04020102020204" pitchFamily="34" charset="0"/>
            </a:endParaRPr>
          </a:p>
          <a:p>
            <a:pPr algn="ctr"/>
            <a:r>
              <a:rPr lang="ru-RU" sz="2800" b="1" dirty="0">
                <a:ln w="1905"/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 Black" panose="020B0A04020102020204" pitchFamily="34" charset="0"/>
              </a:rPr>
              <a:t>Определить тип </a:t>
            </a:r>
            <a:r>
              <a:rPr lang="ru-RU" sz="2800" b="1" dirty="0" smtClean="0">
                <a:ln w="1905"/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 Black" panose="020B0A04020102020204" pitchFamily="34" charset="0"/>
              </a:rPr>
              <a:t>каждого файла </a:t>
            </a:r>
          </a:p>
          <a:p>
            <a:pPr algn="ctr"/>
            <a:endParaRPr lang="ru-RU" sz="2800" b="1" dirty="0" smtClean="0">
              <a:ln w="1905"/>
              <a:solidFill>
                <a:schemeClr val="accent2">
                  <a:lumMod val="60000"/>
                  <a:lumOff val="40000"/>
                </a:schemeClr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Arial Black" panose="020B0A04020102020204" pitchFamily="34" charset="0"/>
            </a:endParaRPr>
          </a:p>
          <a:p>
            <a:pPr algn="ctr"/>
            <a:r>
              <a:rPr lang="ru-RU" sz="2400" b="1" i="1" dirty="0" smtClean="0">
                <a:ln w="1905"/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+mj-lt"/>
              </a:rPr>
              <a:t>Воспользуйтесь таблицей на стр. 81 учебника </a:t>
            </a:r>
            <a:endParaRPr lang="ru-RU" sz="2400" b="1" i="1" dirty="0">
              <a:ln w="1905"/>
              <a:solidFill>
                <a:schemeClr val="accent2">
                  <a:lumMod val="60000"/>
                  <a:lumOff val="40000"/>
                </a:schemeClr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61726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251520" y="274638"/>
            <a:ext cx="8712968" cy="778098"/>
          </a:xfrm>
        </p:spPr>
        <p:txBody>
          <a:bodyPr>
            <a:normAutofit/>
          </a:bodyPr>
          <a:lstStyle/>
          <a:p>
            <a:r>
              <a:rPr lang="ru-RU" sz="3500" b="1" dirty="0" smtClean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Файловая структура носителя информации</a:t>
            </a:r>
            <a:endParaRPr lang="ru-RU" sz="3500" b="1" dirty="0">
              <a:ln w="1905"/>
              <a:solidFill>
                <a:srgbClr val="C000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pic>
        <p:nvPicPr>
          <p:cNvPr id="4101" name="Picture 5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998" t="13438" r="32844" b="50000"/>
          <a:stretch/>
        </p:blipFill>
        <p:spPr bwMode="auto">
          <a:xfrm>
            <a:off x="395536" y="3400790"/>
            <a:ext cx="1080120" cy="1294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2" name="Picture 6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97" t="58696"/>
          <a:stretch/>
        </p:blipFill>
        <p:spPr bwMode="auto">
          <a:xfrm>
            <a:off x="1978717" y="3576414"/>
            <a:ext cx="1348001" cy="1102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3" name="Picture 7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713" t="14132" r="11399" b="50984"/>
          <a:stretch/>
        </p:blipFill>
        <p:spPr bwMode="auto">
          <a:xfrm>
            <a:off x="3580538" y="3481196"/>
            <a:ext cx="975909" cy="1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6" name="Picture 10" descr="C:\Users\Учитель\AppData\Local\Microsoft\Windows\INetCache\IE\D2479A2I\EToken_NG_FLASH_4GB[1]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13" t="15036" r="9303" b="21736"/>
          <a:stretch/>
        </p:blipFill>
        <p:spPr bwMode="auto">
          <a:xfrm>
            <a:off x="1187624" y="1954560"/>
            <a:ext cx="1528238" cy="7976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Объект 1"/>
          <p:cNvSpPr>
            <a:spLocks noGrp="1"/>
          </p:cNvSpPr>
          <p:nvPr>
            <p:ph sz="quarter" idx="1"/>
          </p:nvPr>
        </p:nvSpPr>
        <p:spPr>
          <a:xfrm>
            <a:off x="554831" y="5661248"/>
            <a:ext cx="8003232" cy="504056"/>
          </a:xfrm>
          <a:ln>
            <a:solidFill>
              <a:schemeClr val="accent1"/>
            </a:solidFill>
          </a:ln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dirty="0" smtClean="0">
                <a:solidFill>
                  <a:schemeClr val="accent1">
                    <a:lumMod val="75000"/>
                  </a:schemeClr>
                </a:solidFill>
                <a:latin typeface="Arial Black" panose="020B0A04020102020204" pitchFamily="34" charset="0"/>
              </a:rPr>
              <a:t>Простая файловая структура</a:t>
            </a:r>
            <a:endParaRPr lang="ru-RU" dirty="0">
              <a:solidFill>
                <a:schemeClr val="accent1">
                  <a:lumMod val="75000"/>
                </a:schemeClr>
              </a:solidFill>
              <a:latin typeface="Arial Black" panose="020B0A04020102020204" pitchFamily="34" charset="0"/>
            </a:endParaRPr>
          </a:p>
        </p:txBody>
      </p:sp>
      <p:cxnSp>
        <p:nvCxnSpPr>
          <p:cNvPr id="25" name="Прямая соединительная линия 24"/>
          <p:cNvCxnSpPr/>
          <p:nvPr/>
        </p:nvCxnSpPr>
        <p:spPr>
          <a:xfrm>
            <a:off x="5287554" y="2996952"/>
            <a:ext cx="432048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9" name="Группа 18"/>
          <p:cNvGrpSpPr/>
          <p:nvPr/>
        </p:nvGrpSpPr>
        <p:grpSpPr>
          <a:xfrm>
            <a:off x="4852710" y="1696952"/>
            <a:ext cx="869688" cy="1296144"/>
            <a:chOff x="5214480" y="1700808"/>
            <a:chExt cx="869688" cy="1296144"/>
          </a:xfrm>
        </p:grpSpPr>
        <p:cxnSp>
          <p:nvCxnSpPr>
            <p:cNvPr id="5" name="Прямая соединительная линия 4"/>
            <p:cNvCxnSpPr/>
            <p:nvPr/>
          </p:nvCxnSpPr>
          <p:spPr>
            <a:xfrm>
              <a:off x="5214480" y="1700808"/>
              <a:ext cx="864096" cy="0"/>
            </a:xfrm>
            <a:prstGeom prst="line">
              <a:avLst/>
            </a:prstGeom>
            <a:ln w="381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Прямая соединительная линия 9"/>
            <p:cNvCxnSpPr/>
            <p:nvPr/>
          </p:nvCxnSpPr>
          <p:spPr>
            <a:xfrm>
              <a:off x="5652120" y="1700808"/>
              <a:ext cx="0" cy="1296144"/>
            </a:xfrm>
            <a:prstGeom prst="line">
              <a:avLst/>
            </a:prstGeom>
            <a:ln w="381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Прямая соединительная линия 25"/>
            <p:cNvCxnSpPr/>
            <p:nvPr/>
          </p:nvCxnSpPr>
          <p:spPr>
            <a:xfrm>
              <a:off x="5652120" y="2370854"/>
              <a:ext cx="432048" cy="0"/>
            </a:xfrm>
            <a:prstGeom prst="line">
              <a:avLst/>
            </a:prstGeom>
            <a:ln w="381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9" name="TextBox 28"/>
          <p:cNvSpPr txBox="1"/>
          <p:nvPr/>
        </p:nvSpPr>
        <p:spPr>
          <a:xfrm>
            <a:off x="6049065" y="2164214"/>
            <a:ext cx="12241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30" name="TextBox 29"/>
          <p:cNvSpPr txBox="1"/>
          <p:nvPr/>
        </p:nvSpPr>
        <p:spPr>
          <a:xfrm>
            <a:off x="6049065" y="1525699"/>
            <a:ext cx="12241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31" name="TextBox 30"/>
          <p:cNvSpPr txBox="1"/>
          <p:nvPr/>
        </p:nvSpPr>
        <p:spPr>
          <a:xfrm>
            <a:off x="6078576" y="2164214"/>
            <a:ext cx="12241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32" name="TextBox 31"/>
          <p:cNvSpPr txBox="1"/>
          <p:nvPr/>
        </p:nvSpPr>
        <p:spPr>
          <a:xfrm>
            <a:off x="5722398" y="1516142"/>
            <a:ext cx="324209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latin typeface="Arial Black" panose="020B0A04020102020204" pitchFamily="34" charset="0"/>
              </a:rPr>
              <a:t>Microsoft Excel.xlsx</a:t>
            </a:r>
            <a:endParaRPr lang="ru-RU" sz="2000" dirty="0">
              <a:latin typeface="Arial Black" panose="020B0A04020102020204" pitchFamily="34" charset="0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5760168" y="2796897"/>
            <a:ext cx="302606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>
                <a:latin typeface="Arial Black" panose="020B0A04020102020204" pitchFamily="34" charset="0"/>
              </a:rPr>
              <a:t>Документ.</a:t>
            </a:r>
            <a:r>
              <a:rPr lang="en-US" sz="2000" dirty="0" err="1">
                <a:latin typeface="Arial Black" panose="020B0A04020102020204" pitchFamily="34" charset="0"/>
              </a:rPr>
              <a:t>docx</a:t>
            </a:r>
            <a:endParaRPr lang="ru-RU" sz="2000" dirty="0">
              <a:latin typeface="Arial Black" panose="020B0A04020102020204" pitchFamily="34" charset="0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4283968" y="1500486"/>
            <a:ext cx="73110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Arial Black" panose="020B0A04020102020204" pitchFamily="34" charset="0"/>
              </a:rPr>
              <a:t>F:\</a:t>
            </a:r>
            <a:endParaRPr lang="ru-RU" sz="2400" dirty="0">
              <a:latin typeface="Arial Black" panose="020B0A04020102020204" pitchFamily="34" charset="0"/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5760168" y="2153346"/>
            <a:ext cx="302606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>
                <a:latin typeface="Arial Black" panose="020B0A04020102020204" pitchFamily="34" charset="0"/>
              </a:rPr>
              <a:t>Презентация.</a:t>
            </a:r>
            <a:r>
              <a:rPr lang="en-US" sz="2000" dirty="0" err="1">
                <a:latin typeface="Arial Black" panose="020B0A04020102020204" pitchFamily="34" charset="0"/>
              </a:rPr>
              <a:t>pptx</a:t>
            </a:r>
            <a:endParaRPr lang="ru-RU" sz="2000" dirty="0">
              <a:latin typeface="Arial Black" panose="020B0A04020102020204" pitchFamily="34" charset="0"/>
            </a:endParaRPr>
          </a:p>
        </p:txBody>
      </p:sp>
      <p:cxnSp>
        <p:nvCxnSpPr>
          <p:cNvPr id="40" name="Прямая соединительная линия 39"/>
          <p:cNvCxnSpPr>
            <a:stCxn id="4101" idx="0"/>
            <a:endCxn id="4106" idx="2"/>
          </p:cNvCxnSpPr>
          <p:nvPr/>
        </p:nvCxnSpPr>
        <p:spPr>
          <a:xfrm flipV="1">
            <a:off x="935596" y="2752242"/>
            <a:ext cx="1016147" cy="648548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Прямая соединительная линия 42"/>
          <p:cNvCxnSpPr/>
          <p:nvPr/>
        </p:nvCxnSpPr>
        <p:spPr>
          <a:xfrm flipH="1" flipV="1">
            <a:off x="1978717" y="2752242"/>
            <a:ext cx="585674" cy="769039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Прямая соединительная линия 44"/>
          <p:cNvCxnSpPr/>
          <p:nvPr/>
        </p:nvCxnSpPr>
        <p:spPr>
          <a:xfrm flipH="1" flipV="1">
            <a:off x="1978717" y="2712157"/>
            <a:ext cx="2058586" cy="76904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580977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251520" y="188640"/>
            <a:ext cx="8712968" cy="576064"/>
          </a:xfrm>
        </p:spPr>
        <p:txBody>
          <a:bodyPr>
            <a:normAutofit fontScale="90000"/>
          </a:bodyPr>
          <a:lstStyle/>
          <a:p>
            <a:r>
              <a:rPr lang="ru-RU" sz="36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ru-RU" sz="3900" b="1" dirty="0" smtClean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Файловая структура носителя информации</a:t>
            </a:r>
            <a:endParaRPr lang="ru-RU" sz="3900" b="1" dirty="0">
              <a:ln w="1905"/>
              <a:solidFill>
                <a:srgbClr val="C000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cxnSp>
        <p:nvCxnSpPr>
          <p:cNvPr id="27" name="Прямая соединительная линия 26"/>
          <p:cNvCxnSpPr/>
          <p:nvPr/>
        </p:nvCxnSpPr>
        <p:spPr>
          <a:xfrm>
            <a:off x="621548" y="1268760"/>
            <a:ext cx="566076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Прямая соединительная линия 27"/>
          <p:cNvCxnSpPr/>
          <p:nvPr/>
        </p:nvCxnSpPr>
        <p:spPr>
          <a:xfrm>
            <a:off x="854213" y="1268760"/>
            <a:ext cx="0" cy="670046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Прямая соединительная линия 28"/>
          <p:cNvCxnSpPr/>
          <p:nvPr/>
        </p:nvCxnSpPr>
        <p:spPr>
          <a:xfrm>
            <a:off x="854213" y="1938806"/>
            <a:ext cx="333411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Прямая соединительная линия 35"/>
          <p:cNvCxnSpPr/>
          <p:nvPr/>
        </p:nvCxnSpPr>
        <p:spPr>
          <a:xfrm>
            <a:off x="4250209" y="2456847"/>
            <a:ext cx="516688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TextBox 29"/>
          <p:cNvSpPr txBox="1"/>
          <p:nvPr/>
        </p:nvSpPr>
        <p:spPr>
          <a:xfrm>
            <a:off x="4778598" y="2256792"/>
            <a:ext cx="324209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latin typeface="Arial Black" panose="020B0A04020102020204" pitchFamily="34" charset="0"/>
              </a:rPr>
              <a:t>Microsoft Excel.xlsx</a:t>
            </a:r>
            <a:endParaRPr lang="ru-RU" sz="2000" dirty="0">
              <a:latin typeface="Arial Black" panose="020B0A04020102020204" pitchFamily="34" charset="0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114796" y="1037927"/>
            <a:ext cx="73110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Arial Black" panose="020B0A04020102020204" pitchFamily="34" charset="0"/>
              </a:rPr>
              <a:t>D:\</a:t>
            </a:r>
            <a:endParaRPr lang="ru-RU" sz="2400" dirty="0">
              <a:latin typeface="Arial Black" panose="020B0A04020102020204" pitchFamily="34" charset="0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1187624" y="1068705"/>
            <a:ext cx="302606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>
                <a:latin typeface="Arial Black" panose="020B0A04020102020204" pitchFamily="34" charset="0"/>
              </a:rPr>
              <a:t>Документ.</a:t>
            </a:r>
            <a:r>
              <a:rPr lang="en-US" sz="2000" dirty="0" err="1">
                <a:latin typeface="Arial Black" panose="020B0A04020102020204" pitchFamily="34" charset="0"/>
              </a:rPr>
              <a:t>docx</a:t>
            </a:r>
            <a:endParaRPr lang="ru-RU" sz="2000" dirty="0">
              <a:latin typeface="Arial Black" panose="020B0A04020102020204" pitchFamily="34" charset="0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4783997" y="3251294"/>
            <a:ext cx="214743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>
                <a:latin typeface="Arial Black" panose="020B0A04020102020204" pitchFamily="34" charset="0"/>
              </a:rPr>
              <a:t>Новая папка</a:t>
            </a:r>
            <a:endParaRPr lang="ru-RU" sz="2000" dirty="0">
              <a:latin typeface="Arial Black" panose="020B0A04020102020204" pitchFamily="34" charset="0"/>
            </a:endParaRPr>
          </a:p>
        </p:txBody>
      </p:sp>
      <p:cxnSp>
        <p:nvCxnSpPr>
          <p:cNvPr id="51" name="Прямая соединительная линия 50"/>
          <p:cNvCxnSpPr/>
          <p:nvPr/>
        </p:nvCxnSpPr>
        <p:spPr>
          <a:xfrm>
            <a:off x="4348381" y="3546328"/>
            <a:ext cx="430217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Прямая соединительная линия 54"/>
          <p:cNvCxnSpPr>
            <a:stCxn id="59" idx="3"/>
          </p:cNvCxnSpPr>
          <p:nvPr/>
        </p:nvCxnSpPr>
        <p:spPr>
          <a:xfrm>
            <a:off x="2433032" y="1922708"/>
            <a:ext cx="631371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Прямая соединительная линия 55"/>
          <p:cNvCxnSpPr/>
          <p:nvPr/>
        </p:nvCxnSpPr>
        <p:spPr>
          <a:xfrm flipH="1" flipV="1">
            <a:off x="2674485" y="1900734"/>
            <a:ext cx="2430" cy="445787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Прямая соединительная линия 56"/>
          <p:cNvCxnSpPr/>
          <p:nvPr/>
        </p:nvCxnSpPr>
        <p:spPr>
          <a:xfrm>
            <a:off x="2668011" y="2361703"/>
            <a:ext cx="430217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8" name="TextBox 57"/>
          <p:cNvSpPr txBox="1"/>
          <p:nvPr/>
        </p:nvSpPr>
        <p:spPr>
          <a:xfrm>
            <a:off x="3062673" y="1700679"/>
            <a:ext cx="302606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>
                <a:latin typeface="Arial Black" panose="020B0A04020102020204" pitchFamily="34" charset="0"/>
              </a:rPr>
              <a:t>Презентация.</a:t>
            </a:r>
            <a:r>
              <a:rPr lang="en-US" sz="2000" dirty="0" err="1">
                <a:latin typeface="Arial Black" panose="020B0A04020102020204" pitchFamily="34" charset="0"/>
              </a:rPr>
              <a:t>pptx</a:t>
            </a:r>
            <a:endParaRPr lang="ru-RU" sz="2000" dirty="0">
              <a:latin typeface="Arial Black" panose="020B0A04020102020204" pitchFamily="34" charset="0"/>
            </a:endParaRPr>
          </a:p>
        </p:txBody>
      </p:sp>
      <p:sp>
        <p:nvSpPr>
          <p:cNvPr id="59" name="TextBox 58"/>
          <p:cNvSpPr txBox="1"/>
          <p:nvPr/>
        </p:nvSpPr>
        <p:spPr>
          <a:xfrm>
            <a:off x="1187624" y="1722653"/>
            <a:ext cx="124540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>
                <a:latin typeface="Arial Black" panose="020B0A04020102020204" pitchFamily="34" charset="0"/>
              </a:rPr>
              <a:t>Папка1</a:t>
            </a:r>
            <a:endParaRPr lang="ru-RU" sz="2000" dirty="0">
              <a:latin typeface="Arial Black" panose="020B0A04020102020204" pitchFamily="34" charset="0"/>
            </a:endParaRPr>
          </a:p>
        </p:txBody>
      </p:sp>
      <p:sp>
        <p:nvSpPr>
          <p:cNvPr id="60" name="TextBox 59"/>
          <p:cNvSpPr txBox="1"/>
          <p:nvPr/>
        </p:nvSpPr>
        <p:spPr>
          <a:xfrm>
            <a:off x="3041298" y="2190161"/>
            <a:ext cx="129538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>
                <a:latin typeface="Arial Black" panose="020B0A04020102020204" pitchFamily="34" charset="0"/>
              </a:rPr>
              <a:t>Папка2</a:t>
            </a:r>
            <a:endParaRPr lang="ru-RU" sz="2000" dirty="0">
              <a:latin typeface="Arial Black" panose="020B0A04020102020204" pitchFamily="34" charset="0"/>
            </a:endParaRPr>
          </a:p>
        </p:txBody>
      </p:sp>
      <p:cxnSp>
        <p:nvCxnSpPr>
          <p:cNvPr id="61" name="Прямая соединительная линия 60"/>
          <p:cNvCxnSpPr/>
          <p:nvPr/>
        </p:nvCxnSpPr>
        <p:spPr>
          <a:xfrm flipH="1" flipV="1">
            <a:off x="4343154" y="2456847"/>
            <a:ext cx="2430" cy="1092464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Прямая соединительная линия 61"/>
          <p:cNvCxnSpPr/>
          <p:nvPr/>
        </p:nvCxnSpPr>
        <p:spPr>
          <a:xfrm>
            <a:off x="4336680" y="2917815"/>
            <a:ext cx="430217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5" name="TextBox 64"/>
          <p:cNvSpPr txBox="1"/>
          <p:nvPr/>
        </p:nvSpPr>
        <p:spPr>
          <a:xfrm>
            <a:off x="4778598" y="2735715"/>
            <a:ext cx="302606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>
                <a:latin typeface="Arial Black" panose="020B0A04020102020204" pitchFamily="34" charset="0"/>
              </a:rPr>
              <a:t>Документ.</a:t>
            </a:r>
            <a:r>
              <a:rPr lang="en-US" sz="2000" dirty="0" err="1">
                <a:latin typeface="Arial Black" panose="020B0A04020102020204" pitchFamily="34" charset="0"/>
              </a:rPr>
              <a:t>docx</a:t>
            </a:r>
            <a:endParaRPr lang="ru-RU" sz="2000" dirty="0">
              <a:latin typeface="Arial Black" panose="020B0A04020102020204" pitchFamily="34" charset="0"/>
            </a:endParaRPr>
          </a:p>
        </p:txBody>
      </p:sp>
      <p:grpSp>
        <p:nvGrpSpPr>
          <p:cNvPr id="6" name="Группа 5"/>
          <p:cNvGrpSpPr/>
          <p:nvPr/>
        </p:nvGrpSpPr>
        <p:grpSpPr>
          <a:xfrm>
            <a:off x="457316" y="2359255"/>
            <a:ext cx="5149401" cy="3645847"/>
            <a:chOff x="457316" y="2359255"/>
            <a:chExt cx="5149401" cy="3645847"/>
          </a:xfrm>
        </p:grpSpPr>
        <p:cxnSp>
          <p:nvCxnSpPr>
            <p:cNvPr id="80" name="Прямая соединительная линия 79"/>
            <p:cNvCxnSpPr/>
            <p:nvPr/>
          </p:nvCxnSpPr>
          <p:spPr>
            <a:xfrm flipV="1">
              <a:off x="3669332" y="4819280"/>
              <a:ext cx="0" cy="272321"/>
            </a:xfrm>
            <a:prstGeom prst="line">
              <a:avLst/>
            </a:prstGeom>
            <a:ln w="381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5" name="Группа 4"/>
            <p:cNvGrpSpPr/>
            <p:nvPr/>
          </p:nvGrpSpPr>
          <p:grpSpPr>
            <a:xfrm>
              <a:off x="457316" y="2359255"/>
              <a:ext cx="5149401" cy="3645847"/>
              <a:chOff x="457316" y="2359255"/>
              <a:chExt cx="5149401" cy="3645847"/>
            </a:xfrm>
          </p:grpSpPr>
          <p:pic>
            <p:nvPicPr>
              <p:cNvPr id="4104" name="Picture 8"/>
              <p:cNvPicPr>
                <a:picLocks noChangeAspect="1" noChangeArrowheads="1"/>
              </p:cNvPicPr>
              <p:nvPr/>
            </p:nvPicPr>
            <p:blipFill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30327" t="14550" r="56559" b="51378"/>
              <a:stretch/>
            </p:blipFill>
            <p:spPr bwMode="auto">
              <a:xfrm>
                <a:off x="4811811" y="4843956"/>
                <a:ext cx="794906" cy="116114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grpSp>
            <p:nvGrpSpPr>
              <p:cNvPr id="3" name="Группа 2"/>
              <p:cNvGrpSpPr/>
              <p:nvPr/>
            </p:nvGrpSpPr>
            <p:grpSpPr>
              <a:xfrm>
                <a:off x="457316" y="2359255"/>
                <a:ext cx="4354494" cy="3645847"/>
                <a:chOff x="457316" y="2359255"/>
                <a:chExt cx="4354494" cy="3645847"/>
              </a:xfrm>
            </p:grpSpPr>
            <p:pic>
              <p:nvPicPr>
                <p:cNvPr id="8" name="Picture 3"/>
                <p:cNvPicPr>
                  <a:picLocks noChangeAspect="1" noChangeArrowheads="1"/>
                </p:cNvPicPr>
                <p:nvPr/>
              </p:nvPicPr>
              <p:blipFill rotWithShape="1">
                <a:blip r:embed="rId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30026" t="12964" r="54346" b="51744"/>
                <a:stretch/>
              </p:blipFill>
              <p:spPr bwMode="auto">
                <a:xfrm>
                  <a:off x="2034704" y="3078836"/>
                  <a:ext cx="901922" cy="1145136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13" name="Picture 5"/>
                <p:cNvPicPr>
                  <a:picLocks noChangeAspect="1" noChangeArrowheads="1"/>
                </p:cNvPicPr>
                <p:nvPr/>
              </p:nvPicPr>
              <p:blipFill rotWithShape="1">
                <a:blip r:embed="rId4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49998" t="13438" r="32844" b="50000"/>
                <a:stretch/>
              </p:blipFill>
              <p:spPr bwMode="auto">
                <a:xfrm>
                  <a:off x="2034704" y="4974955"/>
                  <a:ext cx="799144" cy="957507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15" name="Picture 6"/>
                <p:cNvPicPr>
                  <a:picLocks noChangeAspect="1" noChangeArrowheads="1"/>
                </p:cNvPicPr>
                <p:nvPr/>
              </p:nvPicPr>
              <p:blipFill rotWithShape="1">
                <a:blip r:embed="rId5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6197" t="58696"/>
                <a:stretch/>
              </p:blipFill>
              <p:spPr bwMode="auto">
                <a:xfrm>
                  <a:off x="988806" y="4165173"/>
                  <a:ext cx="1021227" cy="835400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18" name="Picture 7"/>
                <p:cNvPicPr>
                  <a:picLocks noChangeAspect="1" noChangeArrowheads="1"/>
                </p:cNvPicPr>
                <p:nvPr/>
              </p:nvPicPr>
              <p:blipFill rotWithShape="1">
                <a:blip r:embed="rId6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71713" t="14132" r="11399" b="50984"/>
                <a:stretch/>
              </p:blipFill>
              <p:spPr bwMode="auto">
                <a:xfrm>
                  <a:off x="457316" y="3262852"/>
                  <a:ext cx="812188" cy="943216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4109" name="Picture 13"/>
                <p:cNvPicPr>
                  <a:picLocks noChangeAspect="1" noChangeArrowheads="1"/>
                </p:cNvPicPr>
                <p:nvPr/>
              </p:nvPicPr>
              <p:blipFill rotWithShape="1">
                <a:blip r:embed="rId7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26796" t="21610" r="50000" b="50000"/>
                <a:stretch/>
              </p:blipFill>
              <p:spPr bwMode="auto">
                <a:xfrm>
                  <a:off x="719828" y="2359255"/>
                  <a:ext cx="1280190" cy="916529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66" name="Picture 3"/>
                <p:cNvPicPr>
                  <a:picLocks noChangeAspect="1" noChangeArrowheads="1"/>
                </p:cNvPicPr>
                <p:nvPr/>
              </p:nvPicPr>
              <p:blipFill rotWithShape="1">
                <a:blip r:embed="rId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30026" t="12964" r="54346" b="51744"/>
                <a:stretch/>
              </p:blipFill>
              <p:spPr bwMode="auto">
                <a:xfrm>
                  <a:off x="3348287" y="3829819"/>
                  <a:ext cx="901922" cy="1145136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67" name="Picture 7"/>
                <p:cNvPicPr>
                  <a:picLocks noChangeAspect="1" noChangeArrowheads="1"/>
                </p:cNvPicPr>
                <p:nvPr/>
              </p:nvPicPr>
              <p:blipFill rotWithShape="1">
                <a:blip r:embed="rId6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71713" t="14132" r="11399" b="50984"/>
                <a:stretch/>
              </p:blipFill>
              <p:spPr bwMode="auto">
                <a:xfrm>
                  <a:off x="3320931" y="5061886"/>
                  <a:ext cx="812188" cy="943216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cxnSp>
              <p:nvCxnSpPr>
                <p:cNvPr id="68" name="Прямая соединительная линия 67"/>
                <p:cNvCxnSpPr/>
                <p:nvPr/>
              </p:nvCxnSpPr>
              <p:spPr>
                <a:xfrm flipV="1">
                  <a:off x="960171" y="2917815"/>
                  <a:ext cx="0" cy="331961"/>
                </a:xfrm>
                <a:prstGeom prst="line">
                  <a:avLst/>
                </a:prstGeom>
                <a:ln w="38100"/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9" name="Прямая соединительная линия 68"/>
                <p:cNvCxnSpPr/>
                <p:nvPr/>
              </p:nvCxnSpPr>
              <p:spPr>
                <a:xfrm flipH="1" flipV="1">
                  <a:off x="1545179" y="2917815"/>
                  <a:ext cx="929709" cy="275745"/>
                </a:xfrm>
                <a:prstGeom prst="line">
                  <a:avLst/>
                </a:prstGeom>
                <a:ln w="38100"/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4" name="Прямая соединительная линия 73"/>
                <p:cNvCxnSpPr/>
                <p:nvPr/>
              </p:nvCxnSpPr>
              <p:spPr>
                <a:xfrm flipV="1">
                  <a:off x="1490329" y="3981737"/>
                  <a:ext cx="638356" cy="183436"/>
                </a:xfrm>
                <a:prstGeom prst="line">
                  <a:avLst/>
                </a:prstGeom>
                <a:ln w="38100"/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5" name="Прямая соединительная линия 74"/>
                <p:cNvCxnSpPr/>
                <p:nvPr/>
              </p:nvCxnSpPr>
              <p:spPr>
                <a:xfrm flipH="1" flipV="1">
                  <a:off x="2793861" y="3931907"/>
                  <a:ext cx="618161" cy="233266"/>
                </a:xfrm>
                <a:prstGeom prst="line">
                  <a:avLst/>
                </a:prstGeom>
                <a:ln w="38100"/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6" name="Прямая соединительная линия 75"/>
                <p:cNvCxnSpPr/>
                <p:nvPr/>
              </p:nvCxnSpPr>
              <p:spPr>
                <a:xfrm flipV="1">
                  <a:off x="2674485" y="4778975"/>
                  <a:ext cx="738771" cy="273116"/>
                </a:xfrm>
                <a:prstGeom prst="line">
                  <a:avLst/>
                </a:prstGeom>
                <a:ln w="38100"/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1" name="Прямая соединительная линия 80"/>
                <p:cNvCxnSpPr/>
                <p:nvPr/>
              </p:nvCxnSpPr>
              <p:spPr>
                <a:xfrm flipH="1" flipV="1">
                  <a:off x="4026079" y="4745503"/>
                  <a:ext cx="785731" cy="255070"/>
                </a:xfrm>
                <a:prstGeom prst="line">
                  <a:avLst/>
                </a:prstGeom>
                <a:ln w="38100"/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</p:grpSp>
      <p:sp>
        <p:nvSpPr>
          <p:cNvPr id="98" name="Объект 1"/>
          <p:cNvSpPr>
            <a:spLocks noGrp="1"/>
          </p:cNvSpPr>
          <p:nvPr>
            <p:ph sz="quarter" idx="1"/>
          </p:nvPr>
        </p:nvSpPr>
        <p:spPr>
          <a:xfrm>
            <a:off x="550172" y="6029908"/>
            <a:ext cx="8003232" cy="504056"/>
          </a:xfrm>
          <a:ln>
            <a:solidFill>
              <a:schemeClr val="accent1"/>
            </a:solidFill>
          </a:ln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dirty="0" smtClean="0">
                <a:solidFill>
                  <a:schemeClr val="accent1">
                    <a:lumMod val="75000"/>
                  </a:schemeClr>
                </a:solidFill>
                <a:latin typeface="Arial Black" panose="020B0A04020102020204" pitchFamily="34" charset="0"/>
              </a:rPr>
              <a:t>Иерархическая файловая структура</a:t>
            </a:r>
            <a:endParaRPr lang="ru-RU" dirty="0">
              <a:solidFill>
                <a:schemeClr val="accent1">
                  <a:lumMod val="75000"/>
                </a:schemeClr>
              </a:solidFill>
              <a:latin typeface="Arial Black" panose="020B0A04020102020204" pitchFamily="34" charset="0"/>
            </a:endParaRPr>
          </a:p>
        </p:txBody>
      </p:sp>
      <p:sp>
        <p:nvSpPr>
          <p:cNvPr id="37" name="Объект 1"/>
          <p:cNvSpPr txBox="1">
            <a:spLocks/>
          </p:cNvSpPr>
          <p:nvPr/>
        </p:nvSpPr>
        <p:spPr>
          <a:xfrm>
            <a:off x="561873" y="6005102"/>
            <a:ext cx="8003232" cy="648072"/>
          </a:xfrm>
          <a:prstGeom prst="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txBody>
          <a:bodyPr vert="horz">
            <a:normAutofit fontScale="92500"/>
          </a:bodyPr>
          <a:lstStyle>
            <a:lvl1pPr marL="274320" indent="-274320" algn="l" rtl="0" eaLnBrk="1" latinLnBrk="0" hangingPunct="1">
              <a:spcBef>
                <a:spcPts val="580"/>
              </a:spcBef>
              <a:buClr>
                <a:schemeClr val="accent1"/>
              </a:buClr>
              <a:buSzPct val="85000"/>
              <a:buFont typeface="Wingdings 2"/>
              <a:buChar char="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8640" indent="-228600" algn="l" rtl="0" eaLnBrk="1" latinLnBrk="0" hangingPunct="1">
              <a:spcBef>
                <a:spcPts val="370"/>
              </a:spcBef>
              <a:buClr>
                <a:schemeClr val="accent2"/>
              </a:buClr>
              <a:buSzPct val="85000"/>
              <a:buFont typeface="Wingdings 2"/>
              <a:buChar char="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22960" indent="-228600" algn="l" rtl="0" eaLnBrk="1" latinLnBrk="0" hangingPunct="1">
              <a:spcBef>
                <a:spcPts val="370"/>
              </a:spcBef>
              <a:buClr>
                <a:schemeClr val="accent1">
                  <a:tint val="60000"/>
                </a:schemeClr>
              </a:buClr>
              <a:buSzPct val="85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97280" indent="-228600" algn="l" rtl="0" eaLnBrk="1" latinLnBrk="0" hangingPunct="1">
              <a:spcBef>
                <a:spcPts val="370"/>
              </a:spcBef>
              <a:buClr>
                <a:schemeClr val="accent3"/>
              </a:buClr>
              <a:buSzPct val="80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-228600" algn="l" rtl="0" eaLnBrk="1" latinLnBrk="0" hangingPunct="1">
              <a:spcBef>
                <a:spcPts val="370"/>
              </a:spcBef>
              <a:buClr>
                <a:schemeClr val="accent3"/>
              </a:buClr>
              <a:buFontTx/>
              <a:buChar char="o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45920" indent="-228600" algn="l" rtl="0" eaLnBrk="1" latinLnBrk="0" hangingPunct="1">
              <a:spcBef>
                <a:spcPts val="370"/>
              </a:spcBef>
              <a:buClr>
                <a:schemeClr val="accent3"/>
              </a:buClr>
              <a:buChar char="•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228600" algn="l" rtl="0" eaLnBrk="1" latinLnBrk="0" hangingPunct="1">
              <a:spcBef>
                <a:spcPts val="370"/>
              </a:spcBef>
              <a:buClr>
                <a:schemeClr val="accent2"/>
              </a:buClr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94560" indent="-228600" algn="l" rtl="0" eaLnBrk="1" latinLnBrk="0" hangingPunct="1">
              <a:spcBef>
                <a:spcPts val="370"/>
              </a:spcBef>
              <a:buClr>
                <a:schemeClr val="accent1">
                  <a:tint val="60000"/>
                </a:schemeClr>
              </a:buClr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68880" indent="-228600" algn="l" rtl="0" eaLnBrk="1" latinLnBrk="0" hangingPunct="1">
              <a:spcBef>
                <a:spcPts val="370"/>
              </a:spcBef>
              <a:buClr>
                <a:schemeClr val="accent2">
                  <a:tint val="60000"/>
                </a:schemeClr>
              </a:buClr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ru-RU" b="1" dirty="0" smtClean="0">
                <a:ln w="1905"/>
                <a:solidFill>
                  <a:schemeClr val="accent1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 Black" panose="020B0A04020102020204" pitchFamily="34" charset="0"/>
              </a:rPr>
              <a:t>Путь файла:</a:t>
            </a:r>
            <a:r>
              <a:rPr lang="en-US" b="1" dirty="0" smtClean="0">
                <a:ln w="1905"/>
                <a:solidFill>
                  <a:schemeClr val="accent1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 Black" panose="020B0A04020102020204" pitchFamily="34" charset="0"/>
              </a:rPr>
              <a:t> </a:t>
            </a:r>
            <a:r>
              <a:rPr lang="en-US" sz="2800" dirty="0" smtClean="0">
                <a:latin typeface="Arial Black" panose="020B0A04020102020204" pitchFamily="34" charset="0"/>
              </a:rPr>
              <a:t>D:\</a:t>
            </a:r>
            <a:r>
              <a:rPr lang="ru-RU" sz="2800" dirty="0">
                <a:latin typeface="Arial Black" panose="020B0A04020102020204" pitchFamily="34" charset="0"/>
              </a:rPr>
              <a:t> </a:t>
            </a:r>
            <a:r>
              <a:rPr lang="ru-RU" sz="2800" dirty="0" smtClean="0">
                <a:latin typeface="Arial Black" panose="020B0A04020102020204" pitchFamily="34" charset="0"/>
              </a:rPr>
              <a:t>Папка</a:t>
            </a:r>
            <a:r>
              <a:rPr lang="en-US" sz="2800" dirty="0" smtClean="0">
                <a:latin typeface="Arial Black" panose="020B0A04020102020204" pitchFamily="34" charset="0"/>
              </a:rPr>
              <a:t>\</a:t>
            </a:r>
            <a:r>
              <a:rPr lang="ru-RU" sz="2800" dirty="0">
                <a:latin typeface="Arial Black" panose="020B0A04020102020204" pitchFamily="34" charset="0"/>
              </a:rPr>
              <a:t>Презентация.</a:t>
            </a:r>
            <a:r>
              <a:rPr lang="en-US" sz="2800" dirty="0" err="1" smtClean="0">
                <a:latin typeface="Arial Black" panose="020B0A04020102020204" pitchFamily="34" charset="0"/>
              </a:rPr>
              <a:t>pptx</a:t>
            </a:r>
            <a:r>
              <a:rPr lang="en-US" dirty="0" smtClean="0">
                <a:latin typeface="Arial Black" panose="020B0A04020102020204" pitchFamily="34" charset="0"/>
              </a:rPr>
              <a:t> </a:t>
            </a:r>
            <a:r>
              <a:rPr lang="ru-RU" dirty="0" smtClean="0">
                <a:latin typeface="Arial Black" panose="020B0A04020102020204" pitchFamily="34" charset="0"/>
              </a:rPr>
              <a:t> </a:t>
            </a:r>
            <a:endParaRPr lang="ru-RU" dirty="0">
              <a:latin typeface="Arial Black" panose="020B0A04020102020204" pitchFamily="34" charset="0"/>
            </a:endParaRPr>
          </a:p>
        </p:txBody>
      </p:sp>
      <p:sp>
        <p:nvSpPr>
          <p:cNvPr id="42" name="Объект 1"/>
          <p:cNvSpPr txBox="1">
            <a:spLocks/>
          </p:cNvSpPr>
          <p:nvPr/>
        </p:nvSpPr>
        <p:spPr>
          <a:xfrm>
            <a:off x="279013" y="6004160"/>
            <a:ext cx="8568952" cy="648072"/>
          </a:xfrm>
          <a:prstGeom prst="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txBody>
          <a:bodyPr vert="horz" anchor="ctr" anchorCtr="1">
            <a:normAutofit fontScale="85000" lnSpcReduction="10000"/>
          </a:bodyPr>
          <a:lstStyle>
            <a:lvl1pPr marL="274320" indent="-274320" algn="l" rtl="0" eaLnBrk="1" latinLnBrk="0" hangingPunct="1">
              <a:spcBef>
                <a:spcPts val="580"/>
              </a:spcBef>
              <a:buClr>
                <a:schemeClr val="accent1"/>
              </a:buClr>
              <a:buSzPct val="85000"/>
              <a:buFont typeface="Wingdings 2"/>
              <a:buChar char="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8640" indent="-228600" algn="l" rtl="0" eaLnBrk="1" latinLnBrk="0" hangingPunct="1">
              <a:spcBef>
                <a:spcPts val="370"/>
              </a:spcBef>
              <a:buClr>
                <a:schemeClr val="accent2"/>
              </a:buClr>
              <a:buSzPct val="85000"/>
              <a:buFont typeface="Wingdings 2"/>
              <a:buChar char="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22960" indent="-228600" algn="l" rtl="0" eaLnBrk="1" latinLnBrk="0" hangingPunct="1">
              <a:spcBef>
                <a:spcPts val="370"/>
              </a:spcBef>
              <a:buClr>
                <a:schemeClr val="accent1">
                  <a:tint val="60000"/>
                </a:schemeClr>
              </a:buClr>
              <a:buSzPct val="85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97280" indent="-228600" algn="l" rtl="0" eaLnBrk="1" latinLnBrk="0" hangingPunct="1">
              <a:spcBef>
                <a:spcPts val="370"/>
              </a:spcBef>
              <a:buClr>
                <a:schemeClr val="accent3"/>
              </a:buClr>
              <a:buSzPct val="80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-228600" algn="l" rtl="0" eaLnBrk="1" latinLnBrk="0" hangingPunct="1">
              <a:spcBef>
                <a:spcPts val="370"/>
              </a:spcBef>
              <a:buClr>
                <a:schemeClr val="accent3"/>
              </a:buClr>
              <a:buFontTx/>
              <a:buChar char="o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45920" indent="-228600" algn="l" rtl="0" eaLnBrk="1" latinLnBrk="0" hangingPunct="1">
              <a:spcBef>
                <a:spcPts val="370"/>
              </a:spcBef>
              <a:buClr>
                <a:schemeClr val="accent3"/>
              </a:buClr>
              <a:buChar char="•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228600" algn="l" rtl="0" eaLnBrk="1" latinLnBrk="0" hangingPunct="1">
              <a:spcBef>
                <a:spcPts val="370"/>
              </a:spcBef>
              <a:buClr>
                <a:schemeClr val="accent2"/>
              </a:buClr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94560" indent="-228600" algn="l" rtl="0" eaLnBrk="1" latinLnBrk="0" hangingPunct="1">
              <a:spcBef>
                <a:spcPts val="370"/>
              </a:spcBef>
              <a:buClr>
                <a:schemeClr val="accent1">
                  <a:tint val="60000"/>
                </a:schemeClr>
              </a:buClr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68880" indent="-228600" algn="l" rtl="0" eaLnBrk="1" latinLnBrk="0" hangingPunct="1">
              <a:spcBef>
                <a:spcPts val="370"/>
              </a:spcBef>
              <a:buClr>
                <a:schemeClr val="accent2">
                  <a:tint val="60000"/>
                </a:schemeClr>
              </a:buClr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ru-RU" b="1" dirty="0" smtClean="0">
                <a:ln w="1905"/>
                <a:solidFill>
                  <a:schemeClr val="accent1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 Black" panose="020B0A04020102020204" pitchFamily="34" charset="0"/>
              </a:rPr>
              <a:t>Полное имя файла:</a:t>
            </a:r>
            <a:r>
              <a:rPr lang="en-US" b="1" dirty="0" smtClean="0">
                <a:ln w="1905"/>
                <a:solidFill>
                  <a:schemeClr val="accent1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 Black" panose="020B0A04020102020204" pitchFamily="34" charset="0"/>
              </a:rPr>
              <a:t> </a:t>
            </a:r>
            <a:r>
              <a:rPr lang="en-US" sz="2800" dirty="0" smtClean="0">
                <a:latin typeface="Arial Black" panose="020B0A04020102020204" pitchFamily="34" charset="0"/>
              </a:rPr>
              <a:t>D:\</a:t>
            </a:r>
            <a:r>
              <a:rPr lang="ru-RU" sz="2800" dirty="0">
                <a:latin typeface="Arial Black" panose="020B0A04020102020204" pitchFamily="34" charset="0"/>
              </a:rPr>
              <a:t> </a:t>
            </a:r>
            <a:r>
              <a:rPr lang="ru-RU" sz="2800" dirty="0" smtClean="0">
                <a:latin typeface="Arial Black" panose="020B0A04020102020204" pitchFamily="34" charset="0"/>
              </a:rPr>
              <a:t>Папка</a:t>
            </a:r>
            <a:r>
              <a:rPr lang="en-US" sz="2800" dirty="0" smtClean="0">
                <a:latin typeface="Arial Black" panose="020B0A04020102020204" pitchFamily="34" charset="0"/>
              </a:rPr>
              <a:t>\</a:t>
            </a:r>
            <a:r>
              <a:rPr lang="ru-RU" sz="2800" dirty="0">
                <a:latin typeface="Arial Black" panose="020B0A04020102020204" pitchFamily="34" charset="0"/>
              </a:rPr>
              <a:t>Презентация.</a:t>
            </a:r>
            <a:r>
              <a:rPr lang="en-US" sz="2800" dirty="0" err="1" smtClean="0">
                <a:latin typeface="Arial Black" panose="020B0A04020102020204" pitchFamily="34" charset="0"/>
              </a:rPr>
              <a:t>pptx</a:t>
            </a:r>
            <a:r>
              <a:rPr lang="ru-RU" dirty="0" smtClean="0">
                <a:latin typeface="Arial Black" panose="020B0A04020102020204" pitchFamily="34" charset="0"/>
              </a:rPr>
              <a:t> </a:t>
            </a:r>
            <a:endParaRPr lang="ru-RU" dirty="0"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808218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8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8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9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9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8" grpId="0" uiExpand="1" build="p" animBg="1"/>
      <p:bldP spid="37" grpId="0" animBg="1"/>
      <p:bldP spid="42" grpId="0" animBg="1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праведливость">
  <a:themeElements>
    <a:clrScheme name="Справедливость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Справедливость">
      <a:majorFont>
        <a:latin typeface="Franklin Gothic Book"/>
        <a:ea typeface=""/>
        <a:cs typeface=""/>
        <a:font script="Grek" typeface="Calibri"/>
        <a:font script="Cyrl" typeface="Calibri"/>
        <a:font script="Jpan" typeface="HGｺﾞｼｯｸM"/>
        <a:font script="Hang" typeface="바탕"/>
        <a:font script="Hans" typeface="幼圆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Perpetua"/>
        <a:ea typeface=""/>
        <a:cs typeface=""/>
        <a:font script="Grek" typeface="Cambria"/>
        <a:font script="Cyrl" typeface="Cambria"/>
        <a:font script="Jpan" typeface="HG創英ﾌﾟﾚｾﾞﾝｽEB"/>
        <a:font script="Hang" typeface="맑은 고딕"/>
        <a:font script="Hans" typeface="宋体"/>
        <a:font script="Hant" typeface="新細明體"/>
        <a:font script="Arab" typeface="Times New Roman"/>
        <a:font script="Hebr" typeface="Aharoni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Справедливость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tint val="30000"/>
                <a:satMod val="300000"/>
              </a:schemeClr>
              <a:schemeClr val="phClr">
                <a:tint val="40000"/>
                <a:satMod val="200000"/>
              </a:schemeClr>
            </a:duotone>
          </a:blip>
          <a:tile tx="0" ty="0" sx="70000" sy="70000" flip="none" algn="ctr"/>
        </a:blipFill>
        <a:blipFill>
          <a:blip xmlns:r="http://schemas.openxmlformats.org/officeDocument/2006/relationships" r:embed="rId1">
            <a:duotone>
              <a:schemeClr val="phClr">
                <a:shade val="22000"/>
                <a:satMod val="160000"/>
              </a:schemeClr>
              <a:schemeClr val="phClr">
                <a:shade val="45000"/>
                <a:satMod val="100000"/>
              </a:schemeClr>
            </a:duotone>
          </a:blip>
          <a:tile tx="0" ty="0" sx="65000" sy="65000" flip="none" algn="ctr"/>
        </a:blipFill>
      </a:fillStyleLst>
      <a:lnStyleLst>
        <a:ln w="9525" cap="flat" cmpd="sng" algn="ctr">
          <a:solidFill>
            <a:schemeClr val="phClr">
              <a:shade val="60000"/>
              <a:satMod val="11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50800" dir="5400000" algn="t" rotWithShape="0">
              <a:srgbClr val="000000">
                <a:alpha val="60000"/>
              </a:srgbClr>
            </a:outerShdw>
          </a:effectLst>
          <a:scene3d>
            <a:camera prst="isometricBottomUp" fov="0">
              <a:rot lat="0" lon="0" rev="0"/>
            </a:camera>
            <a:lightRig rig="soft" dir="b">
              <a:rot lat="0" lon="0" rev="9000000"/>
            </a:lightRig>
          </a:scene3d>
          <a:sp3d contourW="35000" prstMaterial="matte">
            <a:bevelT w="45000" h="38100" prst="convex"/>
            <a:contourClr>
              <a:schemeClr val="phClr">
                <a:tint val="1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65000"/>
              </a:schemeClr>
            </a:gs>
            <a:gs pos="50000">
              <a:schemeClr val="phClr">
                <a:shade val="80000"/>
                <a:satMod val="155000"/>
              </a:schemeClr>
            </a:gs>
            <a:gs pos="100000">
              <a:schemeClr val="phClr">
                <a:tint val="95000"/>
                <a:satMod val="20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tint val="95000"/>
                <a:satMod val="200000"/>
              </a:schemeClr>
              <a:schemeClr val="phClr">
                <a:shade val="80000"/>
                <a:satMod val="100000"/>
              </a:schemeClr>
            </a:duotone>
          </a:blip>
          <a:tile tx="0" ty="0" sx="55000" sy="5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Оформление по умолчанию">
  <a:themeElements>
    <a:clrScheme name="Оформление по умолчанию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Оформление по умолчанию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>Equity</Template>
  <TotalTime>2075</TotalTime>
  <Words>464</Words>
  <Application>Microsoft Office PowerPoint</Application>
  <PresentationFormat>Экран (4:3)</PresentationFormat>
  <Paragraphs>120</Paragraphs>
  <Slides>18</Slides>
  <Notes>0</Notes>
  <HiddenSlides>0</HiddenSlides>
  <MMClips>1</MMClips>
  <ScaleCrop>false</ScaleCrop>
  <HeadingPairs>
    <vt:vector size="4" baseType="variant">
      <vt:variant>
        <vt:lpstr>Тема</vt:lpstr>
      </vt:variant>
      <vt:variant>
        <vt:i4>2</vt:i4>
      </vt:variant>
      <vt:variant>
        <vt:lpstr>Заголовки слайдов</vt:lpstr>
      </vt:variant>
      <vt:variant>
        <vt:i4>18</vt:i4>
      </vt:variant>
    </vt:vector>
  </HeadingPairs>
  <TitlesOfParts>
    <vt:vector size="20" baseType="lpstr">
      <vt:lpstr>Справедливость</vt:lpstr>
      <vt:lpstr>Оформление по умолчанию</vt:lpstr>
      <vt:lpstr>Виды памяти и их роль в устройстве компьютера</vt:lpstr>
      <vt:lpstr>Устройства внешней памяти</vt:lpstr>
      <vt:lpstr>Какие это объекты?</vt:lpstr>
      <vt:lpstr>Тема урока:</vt:lpstr>
      <vt:lpstr>Понятия</vt:lpstr>
      <vt:lpstr>Какие параметры  характеризуют файл?</vt:lpstr>
      <vt:lpstr>Презентация PowerPoint</vt:lpstr>
      <vt:lpstr>Файловая структура носителя информации</vt:lpstr>
      <vt:lpstr> Файловая структура носителя информации</vt:lpstr>
      <vt:lpstr>Как создать файловую структуру? </vt:lpstr>
      <vt:lpstr>Маска файла – последовательность допустимых символов  при поиске файлов по имени</vt:lpstr>
      <vt:lpstr>Выполнить интерактивное задание на распознавание файлов по маске:</vt:lpstr>
      <vt:lpstr>ФИЗКУЛЬТМИНУТКА</vt:lpstr>
      <vt:lpstr>Презентация PowerPoint</vt:lpstr>
      <vt:lpstr>Домашнее задание:</vt:lpstr>
      <vt:lpstr> Создание иерархической файловой структуры</vt:lpstr>
      <vt:lpstr>Мнение об уроке</vt:lpstr>
      <vt:lpstr>Используемые источники: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Татьяна Ивановна</dc:creator>
  <cp:lastModifiedBy>Татьяна Ивановна</cp:lastModifiedBy>
  <cp:revision>81</cp:revision>
  <dcterms:created xsi:type="dcterms:W3CDTF">2016-12-19T08:54:41Z</dcterms:created>
  <dcterms:modified xsi:type="dcterms:W3CDTF">2016-12-29T08:36:05Z</dcterms:modified>
</cp:coreProperties>
</file>